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7"/>
  </p:notesMasterIdLst>
  <p:sldIdLst>
    <p:sldId id="256" r:id="rId2"/>
    <p:sldId id="257" r:id="rId3"/>
    <p:sldId id="303" r:id="rId4"/>
    <p:sldId id="322" r:id="rId5"/>
    <p:sldId id="284" r:id="rId6"/>
    <p:sldId id="323" r:id="rId7"/>
    <p:sldId id="324" r:id="rId8"/>
    <p:sldId id="325" r:id="rId9"/>
    <p:sldId id="314" r:id="rId10"/>
    <p:sldId id="326" r:id="rId11"/>
    <p:sldId id="309" r:id="rId12"/>
    <p:sldId id="287" r:id="rId13"/>
    <p:sldId id="319" r:id="rId14"/>
    <p:sldId id="321" r:id="rId15"/>
    <p:sldId id="280" r:id="rId16"/>
  </p:sldIdLst>
  <p:sldSz cx="12192000" cy="6858000"/>
  <p:notesSz cx="6858000" cy="9144000"/>
  <p:custDataLst>
    <p:tags r:id="rId18"/>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guide id="3" orient="horz" pos="1480" userDrawn="1">
          <p15:clr>
            <a:srgbClr val="A4A3A4"/>
          </p15:clr>
        </p15:guide>
        <p15:guide id="4" orient="horz" pos="2908" userDrawn="1">
          <p15:clr>
            <a:srgbClr val="A4A3A4"/>
          </p15:clr>
        </p15:guide>
        <p15:guide id="5" pos="2502" userDrawn="1">
          <p15:clr>
            <a:srgbClr val="A4A3A4"/>
          </p15:clr>
        </p15:guide>
        <p15:guide id="6" pos="5133" userDrawn="1">
          <p15:clr>
            <a:srgbClr val="A4A3A4"/>
          </p15:clr>
        </p15:guide>
        <p15:guide id="7" orient="horz" pos="86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70000"/>
    <a:srgbClr val="C80000"/>
    <a:srgbClr val="AC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118" autoAdjust="0"/>
    <p:restoredTop sz="78277" autoAdjust="0"/>
  </p:normalViewPr>
  <p:slideViewPr>
    <p:cSldViewPr snapToGrid="0">
      <p:cViewPr varScale="1">
        <p:scale>
          <a:sx n="86" d="100"/>
          <a:sy n="86" d="100"/>
        </p:scale>
        <p:origin x="1716" y="90"/>
      </p:cViewPr>
      <p:guideLst>
        <p:guide orient="horz" pos="2160"/>
        <p:guide pos="3840"/>
        <p:guide orient="horz" pos="1480"/>
        <p:guide orient="horz" pos="2908"/>
        <p:guide pos="2502"/>
        <p:guide pos="5133"/>
        <p:guide orient="horz" pos="867"/>
      </p:guideLst>
    </p:cSldViewPr>
  </p:slideViewPr>
  <p:notesTextViewPr>
    <p:cViewPr>
      <p:scale>
        <a:sx n="1" d="1"/>
        <a:sy n="1" d="1"/>
      </p:scale>
      <p:origin x="0" y="0"/>
    </p:cViewPr>
  </p:notesTextViewPr>
  <p:sorterViewPr>
    <p:cViewPr>
      <p:scale>
        <a:sx n="33" d="100"/>
        <a:sy n="33"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gs" Target="tags/tag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14346FF-C465-46F8-94E1-2027E40DC91F}" type="datetimeFigureOut">
              <a:rPr lang="zh-CN" altLang="en-US" smtClean="0"/>
              <a:t>2021/12/31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C493B2F-67F1-4FEC-A176-4BDA1A303606}" type="slidenum">
              <a:rPr lang="zh-CN" altLang="en-US" smtClean="0"/>
              <a:t>‹#›</a:t>
            </a:fld>
            <a:endParaRPr lang="zh-CN" altLang="en-US"/>
          </a:p>
        </p:txBody>
      </p:sp>
    </p:spTree>
    <p:extLst>
      <p:ext uri="{BB962C8B-B14F-4D97-AF65-F5344CB8AC3E}">
        <p14:creationId xmlns:p14="http://schemas.microsoft.com/office/powerpoint/2010/main" val="25138252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C493B2F-67F1-4FEC-A176-4BDA1A303606}" type="slidenum">
              <a:rPr lang="zh-CN" altLang="en-US" smtClean="0"/>
              <a:t>1</a:t>
            </a:fld>
            <a:endParaRPr lang="zh-CN" altLang="en-US"/>
          </a:p>
        </p:txBody>
      </p:sp>
    </p:spTree>
    <p:extLst>
      <p:ext uri="{BB962C8B-B14F-4D97-AF65-F5344CB8AC3E}">
        <p14:creationId xmlns:p14="http://schemas.microsoft.com/office/powerpoint/2010/main" val="25889651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493B2F-67F1-4FEC-A176-4BDA1A303606}"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1170245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493B2F-67F1-4FEC-A176-4BDA1A303606}"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4072833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493B2F-67F1-4FEC-A176-4BDA1A303606}"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7382305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493B2F-67F1-4FEC-A176-4BDA1A303606}"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9671510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30000"/>
              </a:lnSpc>
            </a:pPr>
            <a:r>
              <a:rPr lang="en-US" altLang="zh-CN" sz="1400" dirty="0"/>
              <a:t>e-</a:t>
            </a:r>
            <a:r>
              <a:rPr lang="en-US" altLang="zh-CN" sz="1400" dirty="0" err="1"/>
              <a:t>AutoGR</a:t>
            </a:r>
            <a:r>
              <a:rPr lang="zh-CN" altLang="en-US" sz="1400" dirty="0"/>
              <a:t>的核心目标是提供可解释性的超参数调优算法，如每个</a:t>
            </a:r>
            <a:r>
              <a:rPr lang="en-US" altLang="zh-CN" sz="1400" dirty="0"/>
              <a:t>hyperparameter</a:t>
            </a:r>
            <a:r>
              <a:rPr lang="zh-CN" altLang="en-US" sz="1400" dirty="0"/>
              <a:t>的重要性是什么，它如何有助于</a:t>
            </a:r>
            <a:r>
              <a:rPr lang="en-US" altLang="zh-CN" sz="1400" dirty="0"/>
              <a:t>hyperparameters</a:t>
            </a:r>
            <a:r>
              <a:rPr lang="zh-CN" altLang="en-US" sz="1400" dirty="0"/>
              <a:t>的模型性能和为什么某些价值选择的下一轮评估自动化图表示学习</a:t>
            </a:r>
            <a:r>
              <a:rPr lang="en-US" altLang="zh-CN" sz="1400" dirty="0"/>
              <a:t>,</a:t>
            </a:r>
            <a:r>
              <a:rPr lang="zh-CN" altLang="en-US" sz="1400" dirty="0"/>
              <a:t>同时保持相当甚至更好的模型性能。图</a:t>
            </a:r>
            <a:r>
              <a:rPr lang="en-US" altLang="zh-CN" sz="1400" dirty="0"/>
              <a:t>3</a:t>
            </a:r>
            <a:r>
              <a:rPr lang="zh-CN" altLang="en-US" sz="1400" dirty="0"/>
              <a:t>显示了</a:t>
            </a:r>
            <a:r>
              <a:rPr lang="en-US" altLang="zh-CN" sz="1400" dirty="0"/>
              <a:t>e-</a:t>
            </a:r>
            <a:r>
              <a:rPr lang="en-US" altLang="zh-CN" sz="1400" dirty="0" err="1"/>
              <a:t>AutoGR</a:t>
            </a:r>
            <a:r>
              <a:rPr lang="zh-CN" altLang="en-US" sz="1400" dirty="0"/>
              <a:t>学习到的不同超参数的重要性解释。</a:t>
            </a:r>
            <a:endParaRPr lang="en-US" altLang="zh-CN" sz="1400" dirty="0"/>
          </a:p>
          <a:p>
            <a:pPr>
              <a:lnSpc>
                <a:spcPct val="130000"/>
              </a:lnSpc>
            </a:pPr>
            <a:r>
              <a:rPr lang="en-US" altLang="zh-CN" sz="1400" dirty="0"/>
              <a:t>1.</a:t>
            </a:r>
            <a:r>
              <a:rPr lang="zh-CN" altLang="en-US" sz="1400" dirty="0"/>
              <a:t>我们观察到，对于</a:t>
            </a:r>
            <a:r>
              <a:rPr lang="en-US" altLang="zh-CN" sz="1400" dirty="0"/>
              <a:t>AROPE</a:t>
            </a:r>
            <a:r>
              <a:rPr lang="zh-CN" altLang="en-US" sz="1400" dirty="0"/>
              <a:t>，一阶接近度是最重要的超参数，无论是在维基百科上的节点分类还是链接预测，这是很有意义的，因为在</a:t>
            </a:r>
            <a:r>
              <a:rPr lang="en-US" altLang="zh-CN" sz="1400" dirty="0"/>
              <a:t>AROPE</a:t>
            </a:r>
            <a:r>
              <a:rPr lang="zh-CN" altLang="en-US" sz="1400" dirty="0"/>
              <a:t>中，高阶接近度具有更大的不确定性范围，这表明我们应该更多地关注于调优低阶接近度。</a:t>
            </a:r>
            <a:endParaRPr lang="en-US" altLang="zh-CN" sz="1400" dirty="0"/>
          </a:p>
          <a:p>
            <a:pPr>
              <a:lnSpc>
                <a:spcPct val="130000"/>
              </a:lnSpc>
            </a:pPr>
            <a:r>
              <a:rPr lang="en-US" altLang="zh-CN" sz="1400" dirty="0"/>
              <a:t>2.</a:t>
            </a:r>
            <a:r>
              <a:rPr lang="zh-CN" altLang="en-US" sz="1400" dirty="0"/>
              <a:t>对于</a:t>
            </a:r>
            <a:r>
              <a:rPr lang="en-US" altLang="zh-CN" sz="1400" dirty="0" err="1"/>
              <a:t>Deepwalk</a:t>
            </a:r>
            <a:r>
              <a:rPr lang="zh-CN" altLang="en-US" sz="1400" dirty="0"/>
              <a:t>来说，维基百科上的这两个任务都证明了行走次数和窗口大小比每次行走的长度更重要。</a:t>
            </a:r>
            <a:endParaRPr lang="en-US" altLang="zh-CN" sz="1400" dirty="0"/>
          </a:p>
          <a:p>
            <a:pPr>
              <a:lnSpc>
                <a:spcPct val="130000"/>
              </a:lnSpc>
            </a:pPr>
            <a:r>
              <a:rPr lang="en-US" altLang="zh-CN" sz="1400" dirty="0"/>
              <a:t>3.</a:t>
            </a:r>
            <a:r>
              <a:rPr lang="zh-CN" altLang="en-US" sz="1400" dirty="0"/>
              <a:t>我们对</a:t>
            </a:r>
            <a:r>
              <a:rPr lang="en-US" altLang="zh-CN" sz="1400" dirty="0"/>
              <a:t>GCN</a:t>
            </a:r>
            <a:r>
              <a:rPr lang="zh-CN" altLang="en-US" sz="1400" dirty="0"/>
              <a:t>中的</a:t>
            </a:r>
            <a:r>
              <a:rPr lang="en-US" altLang="zh-CN" sz="1400" dirty="0"/>
              <a:t>5</a:t>
            </a:r>
            <a:r>
              <a:rPr lang="zh-CN" altLang="en-US" sz="1400" dirty="0"/>
              <a:t>个超参数进行了优化，其中</a:t>
            </a:r>
            <a:r>
              <a:rPr lang="en-US" altLang="zh-CN" sz="1400" dirty="0"/>
              <a:t>dropout</a:t>
            </a:r>
            <a:r>
              <a:rPr lang="zh-CN" altLang="en-US" sz="1400" dirty="0"/>
              <a:t>是影响性能的最重要的超参数，权值衰减是最不重要的超参数。这些结果也是合理的，因为</a:t>
            </a:r>
            <a:r>
              <a:rPr lang="en-US" altLang="zh-CN" sz="1400" dirty="0"/>
              <a:t>dropout</a:t>
            </a:r>
            <a:r>
              <a:rPr lang="zh-CN" altLang="en-US" sz="1400" dirty="0"/>
              <a:t>有效地避免了模型的过拟合，这在实践中是非常重要的，而权值衰减是一个超参数实际上很少调整。因此，我们得出结论，提出的</a:t>
            </a:r>
            <a:r>
              <a:rPr lang="en-US" altLang="zh-CN" sz="1400" dirty="0"/>
              <a:t>e-</a:t>
            </a:r>
            <a:r>
              <a:rPr lang="en-US" altLang="zh-CN" sz="1400" dirty="0" err="1"/>
              <a:t>AutoGR</a:t>
            </a:r>
            <a:r>
              <a:rPr lang="zh-CN" altLang="en-US" sz="1400" dirty="0"/>
              <a:t>框架确实可以学习合理的超参数重要性，并为可解释的自动图表示学习的超参数优化提供见解</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493B2F-67F1-4FEC-A176-4BDA1A303606}"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6206344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C493B2F-67F1-4FEC-A176-4BDA1A303606}" type="slidenum">
              <a:rPr lang="zh-CN" altLang="en-US" smtClean="0"/>
              <a:t>15</a:t>
            </a:fld>
            <a:endParaRPr lang="zh-CN" altLang="en-US"/>
          </a:p>
        </p:txBody>
      </p:sp>
    </p:spTree>
    <p:extLst>
      <p:ext uri="{BB962C8B-B14F-4D97-AF65-F5344CB8AC3E}">
        <p14:creationId xmlns:p14="http://schemas.microsoft.com/office/powerpoint/2010/main" val="23166845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C493B2F-67F1-4FEC-A176-4BDA1A303606}" type="slidenum">
              <a:rPr lang="zh-CN" altLang="en-US" smtClean="0"/>
              <a:t>2</a:t>
            </a:fld>
            <a:endParaRPr lang="zh-CN" altLang="en-US"/>
          </a:p>
        </p:txBody>
      </p:sp>
    </p:spTree>
    <p:extLst>
      <p:ext uri="{BB962C8B-B14F-4D97-AF65-F5344CB8AC3E}">
        <p14:creationId xmlns:p14="http://schemas.microsoft.com/office/powerpoint/2010/main" val="25394864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493B2F-67F1-4FEC-A176-4BDA1A303606}"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7297503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493B2F-67F1-4FEC-A176-4BDA1A303606}"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3846201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493B2F-67F1-4FEC-A176-4BDA1A303606}"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030917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493B2F-67F1-4FEC-A176-4BDA1A303606}"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4639175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493B2F-67F1-4FEC-A176-4BDA1A303606}"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42618469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493B2F-67F1-4FEC-A176-4BDA1A303606}"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6011134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493B2F-67F1-4FEC-A176-4BDA1A303606}"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265916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5FDC5697-C900-44E3-B898-88887B612FB7}" type="datetimeFigureOut">
              <a:rPr lang="zh-CN" altLang="en-US" smtClean="0"/>
              <a:t>2021/12/31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0970126-4519-4651-972A-3F8E264C9E92}" type="slidenum">
              <a:rPr lang="zh-CN" altLang="en-US" smtClean="0"/>
              <a:t>‹#›</a:t>
            </a:fld>
            <a:endParaRPr lang="zh-CN" altLang="en-US"/>
          </a:p>
        </p:txBody>
      </p:sp>
    </p:spTree>
    <p:extLst>
      <p:ext uri="{BB962C8B-B14F-4D97-AF65-F5344CB8AC3E}">
        <p14:creationId xmlns:p14="http://schemas.microsoft.com/office/powerpoint/2010/main" val="823210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FDC5697-C900-44E3-B898-88887B612FB7}" type="datetimeFigureOut">
              <a:rPr lang="zh-CN" altLang="en-US" smtClean="0"/>
              <a:t>2021/12/31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0970126-4519-4651-972A-3F8E264C9E92}" type="slidenum">
              <a:rPr lang="zh-CN" altLang="en-US" smtClean="0"/>
              <a:t>‹#›</a:t>
            </a:fld>
            <a:endParaRPr lang="zh-CN" altLang="en-US"/>
          </a:p>
        </p:txBody>
      </p:sp>
    </p:spTree>
    <p:extLst>
      <p:ext uri="{BB962C8B-B14F-4D97-AF65-F5344CB8AC3E}">
        <p14:creationId xmlns:p14="http://schemas.microsoft.com/office/powerpoint/2010/main" val="1892611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FDC5697-C900-44E3-B898-88887B612FB7}" type="datetimeFigureOut">
              <a:rPr lang="zh-CN" altLang="en-US" smtClean="0"/>
              <a:t>2021/12/31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0970126-4519-4651-972A-3F8E264C9E92}" type="slidenum">
              <a:rPr lang="zh-CN" altLang="en-US" smtClean="0"/>
              <a:t>‹#›</a:t>
            </a:fld>
            <a:endParaRPr lang="zh-CN" altLang="en-US"/>
          </a:p>
        </p:txBody>
      </p:sp>
    </p:spTree>
    <p:extLst>
      <p:ext uri="{BB962C8B-B14F-4D97-AF65-F5344CB8AC3E}">
        <p14:creationId xmlns:p14="http://schemas.microsoft.com/office/powerpoint/2010/main" val="38792935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FDC5697-C900-44E3-B898-88887B612FB7}" type="datetimeFigureOut">
              <a:rPr lang="zh-CN" altLang="en-US" smtClean="0"/>
              <a:t>2021/12/31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0970126-4519-4651-972A-3F8E264C9E92}" type="slidenum">
              <a:rPr lang="zh-CN" altLang="en-US" smtClean="0"/>
              <a:t>‹#›</a:t>
            </a:fld>
            <a:endParaRPr lang="zh-CN" altLang="en-US"/>
          </a:p>
        </p:txBody>
      </p:sp>
    </p:spTree>
    <p:extLst>
      <p:ext uri="{BB962C8B-B14F-4D97-AF65-F5344CB8AC3E}">
        <p14:creationId xmlns:p14="http://schemas.microsoft.com/office/powerpoint/2010/main" val="37009018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5FDC5697-C900-44E3-B898-88887B612FB7}" type="datetimeFigureOut">
              <a:rPr lang="zh-CN" altLang="en-US" smtClean="0"/>
              <a:t>2021/12/31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0970126-4519-4651-972A-3F8E264C9E92}" type="slidenum">
              <a:rPr lang="zh-CN" altLang="en-US" smtClean="0"/>
              <a:t>‹#›</a:t>
            </a:fld>
            <a:endParaRPr lang="zh-CN" altLang="en-US"/>
          </a:p>
        </p:txBody>
      </p:sp>
    </p:spTree>
    <p:extLst>
      <p:ext uri="{BB962C8B-B14F-4D97-AF65-F5344CB8AC3E}">
        <p14:creationId xmlns:p14="http://schemas.microsoft.com/office/powerpoint/2010/main" val="28516597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5FDC5697-C900-44E3-B898-88887B612FB7}" type="datetimeFigureOut">
              <a:rPr lang="zh-CN" altLang="en-US" smtClean="0"/>
              <a:t>2021/12/31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0970126-4519-4651-972A-3F8E264C9E92}" type="slidenum">
              <a:rPr lang="zh-CN" altLang="en-US" smtClean="0"/>
              <a:t>‹#›</a:t>
            </a:fld>
            <a:endParaRPr lang="zh-CN" altLang="en-US"/>
          </a:p>
        </p:txBody>
      </p:sp>
    </p:spTree>
    <p:extLst>
      <p:ext uri="{BB962C8B-B14F-4D97-AF65-F5344CB8AC3E}">
        <p14:creationId xmlns:p14="http://schemas.microsoft.com/office/powerpoint/2010/main" val="12523220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5FDC5697-C900-44E3-B898-88887B612FB7}" type="datetimeFigureOut">
              <a:rPr lang="zh-CN" altLang="en-US" smtClean="0"/>
              <a:t>2021/12/31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60970126-4519-4651-972A-3F8E264C9E92}" type="slidenum">
              <a:rPr lang="zh-CN" altLang="en-US" smtClean="0"/>
              <a:t>‹#›</a:t>
            </a:fld>
            <a:endParaRPr lang="zh-CN" altLang="en-US"/>
          </a:p>
        </p:txBody>
      </p:sp>
    </p:spTree>
    <p:extLst>
      <p:ext uri="{BB962C8B-B14F-4D97-AF65-F5344CB8AC3E}">
        <p14:creationId xmlns:p14="http://schemas.microsoft.com/office/powerpoint/2010/main" val="1726025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FDC5697-C900-44E3-B898-88887B612FB7}" type="datetimeFigureOut">
              <a:rPr lang="zh-CN" altLang="en-US" smtClean="0"/>
              <a:t>2021/12/31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60970126-4519-4651-972A-3F8E264C9E92}" type="slidenum">
              <a:rPr lang="zh-CN" altLang="en-US" smtClean="0"/>
              <a:t>‹#›</a:t>
            </a:fld>
            <a:endParaRPr lang="zh-CN" altLang="en-US"/>
          </a:p>
        </p:txBody>
      </p:sp>
    </p:spTree>
    <p:extLst>
      <p:ext uri="{BB962C8B-B14F-4D97-AF65-F5344CB8AC3E}">
        <p14:creationId xmlns:p14="http://schemas.microsoft.com/office/powerpoint/2010/main" val="28714981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FDC5697-C900-44E3-B898-88887B612FB7}" type="datetimeFigureOut">
              <a:rPr lang="zh-CN" altLang="en-US" smtClean="0"/>
              <a:t>2021/12/31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60970126-4519-4651-972A-3F8E264C9E92}" type="slidenum">
              <a:rPr lang="zh-CN" altLang="en-US" smtClean="0"/>
              <a:t>‹#›</a:t>
            </a:fld>
            <a:endParaRPr lang="zh-CN" altLang="en-US"/>
          </a:p>
        </p:txBody>
      </p:sp>
    </p:spTree>
    <p:extLst>
      <p:ext uri="{BB962C8B-B14F-4D97-AF65-F5344CB8AC3E}">
        <p14:creationId xmlns:p14="http://schemas.microsoft.com/office/powerpoint/2010/main" val="40822352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FDC5697-C900-44E3-B898-88887B612FB7}" type="datetimeFigureOut">
              <a:rPr lang="zh-CN" altLang="en-US" smtClean="0"/>
              <a:t>2021/12/31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0970126-4519-4651-972A-3F8E264C9E92}" type="slidenum">
              <a:rPr lang="zh-CN" altLang="en-US" smtClean="0"/>
              <a:t>‹#›</a:t>
            </a:fld>
            <a:endParaRPr lang="zh-CN" altLang="en-US"/>
          </a:p>
        </p:txBody>
      </p:sp>
    </p:spTree>
    <p:extLst>
      <p:ext uri="{BB962C8B-B14F-4D97-AF65-F5344CB8AC3E}">
        <p14:creationId xmlns:p14="http://schemas.microsoft.com/office/powerpoint/2010/main" val="2821540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FDC5697-C900-44E3-B898-88887B612FB7}" type="datetimeFigureOut">
              <a:rPr lang="zh-CN" altLang="en-US" smtClean="0"/>
              <a:t>2021/12/31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0970126-4519-4651-972A-3F8E264C9E92}" type="slidenum">
              <a:rPr lang="zh-CN" altLang="en-US" smtClean="0"/>
              <a:t>‹#›</a:t>
            </a:fld>
            <a:endParaRPr lang="zh-CN" altLang="en-US"/>
          </a:p>
        </p:txBody>
      </p:sp>
    </p:spTree>
    <p:extLst>
      <p:ext uri="{BB962C8B-B14F-4D97-AF65-F5344CB8AC3E}">
        <p14:creationId xmlns:p14="http://schemas.microsoft.com/office/powerpoint/2010/main" val="10440206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narVert">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FDC5697-C900-44E3-B898-88887B612FB7}" type="datetimeFigureOut">
              <a:rPr lang="zh-CN" altLang="en-US" smtClean="0"/>
              <a:t>2021/12/31</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0970126-4519-4651-972A-3F8E264C9E92}" type="slidenum">
              <a:rPr lang="zh-CN" altLang="en-US" smtClean="0"/>
              <a:t>‹#›</a:t>
            </a:fld>
            <a:endParaRPr lang="zh-CN" altLang="en-US"/>
          </a:p>
        </p:txBody>
      </p:sp>
    </p:spTree>
    <p:extLst>
      <p:ext uri="{BB962C8B-B14F-4D97-AF65-F5344CB8AC3E}">
        <p14:creationId xmlns:p14="http://schemas.microsoft.com/office/powerpoint/2010/main" val="17810384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p3"/><Relationship Id="rId1" Type="http://schemas.microsoft.com/office/2007/relationships/media" Target="../media/media1.mp3"/><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4.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p:cNvGrpSpPr/>
          <p:nvPr/>
        </p:nvGrpSpPr>
        <p:grpSpPr>
          <a:xfrm>
            <a:off x="0" y="1897776"/>
            <a:ext cx="12191999" cy="2828070"/>
            <a:chOff x="0" y="1897776"/>
            <a:chExt cx="12191999" cy="2828070"/>
          </a:xfrm>
        </p:grpSpPr>
        <p:sp>
          <p:nvSpPr>
            <p:cNvPr id="23" name="矩形 22"/>
            <p:cNvSpPr/>
            <p:nvPr/>
          </p:nvSpPr>
          <p:spPr>
            <a:xfrm>
              <a:off x="1623521" y="2007172"/>
              <a:ext cx="8964000" cy="2613481"/>
            </a:xfrm>
            <a:prstGeom prst="rect">
              <a:avLst/>
            </a:prstGeom>
            <a:solidFill>
              <a:schemeClr val="bg1"/>
            </a:solidFill>
            <a:ln>
              <a:noFill/>
            </a:ln>
            <a:effectLst>
              <a:outerShdw blurRad="50800" dist="38100" dir="16200000"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任意多边形 20"/>
            <p:cNvSpPr/>
            <p:nvPr/>
          </p:nvSpPr>
          <p:spPr>
            <a:xfrm flipV="1">
              <a:off x="1549725" y="4616450"/>
              <a:ext cx="9092550" cy="109396"/>
            </a:xfrm>
            <a:custGeom>
              <a:avLst/>
              <a:gdLst>
                <a:gd name="connsiteX0" fmla="*/ 4447979 w 8895958"/>
                <a:gd name="connsiteY0" fmla="*/ 0 h 337418"/>
                <a:gd name="connsiteX1" fmla="*/ 8799178 w 8895958"/>
                <a:gd name="connsiteY1" fmla="*/ 301919 h 337418"/>
                <a:gd name="connsiteX2" fmla="*/ 8895958 w 8895958"/>
                <a:gd name="connsiteY2" fmla="*/ 337418 h 337418"/>
                <a:gd name="connsiteX3" fmla="*/ 0 w 8895958"/>
                <a:gd name="connsiteY3" fmla="*/ 337418 h 337418"/>
                <a:gd name="connsiteX4" fmla="*/ 96780 w 8895958"/>
                <a:gd name="connsiteY4" fmla="*/ 301919 h 337418"/>
                <a:gd name="connsiteX5" fmla="*/ 4447979 w 8895958"/>
                <a:gd name="connsiteY5" fmla="*/ 0 h 337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95958" h="337418">
                  <a:moveTo>
                    <a:pt x="4447979" y="0"/>
                  </a:moveTo>
                  <a:cubicBezTo>
                    <a:pt x="6492412" y="0"/>
                    <a:pt x="8222332" y="127002"/>
                    <a:pt x="8799178" y="301919"/>
                  </a:cubicBezTo>
                  <a:lnTo>
                    <a:pt x="8895958" y="337418"/>
                  </a:lnTo>
                  <a:lnTo>
                    <a:pt x="0" y="337418"/>
                  </a:lnTo>
                  <a:lnTo>
                    <a:pt x="96780" y="301919"/>
                  </a:lnTo>
                  <a:cubicBezTo>
                    <a:pt x="673626" y="127002"/>
                    <a:pt x="2403546" y="0"/>
                    <a:pt x="4447979" y="0"/>
                  </a:cubicBezTo>
                  <a:close/>
                </a:path>
              </a:pathLst>
            </a:custGeom>
            <a:solidFill>
              <a:schemeClr val="bg1">
                <a:lumMod val="75000"/>
                <a:alpha val="46000"/>
              </a:schemeClr>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任意多边形 19"/>
            <p:cNvSpPr/>
            <p:nvPr/>
          </p:nvSpPr>
          <p:spPr>
            <a:xfrm>
              <a:off x="1604479" y="1897776"/>
              <a:ext cx="9092550" cy="109396"/>
            </a:xfrm>
            <a:custGeom>
              <a:avLst/>
              <a:gdLst>
                <a:gd name="connsiteX0" fmla="*/ 4447979 w 8895958"/>
                <a:gd name="connsiteY0" fmla="*/ 0 h 337418"/>
                <a:gd name="connsiteX1" fmla="*/ 8799178 w 8895958"/>
                <a:gd name="connsiteY1" fmla="*/ 301919 h 337418"/>
                <a:gd name="connsiteX2" fmla="*/ 8895958 w 8895958"/>
                <a:gd name="connsiteY2" fmla="*/ 337418 h 337418"/>
                <a:gd name="connsiteX3" fmla="*/ 0 w 8895958"/>
                <a:gd name="connsiteY3" fmla="*/ 337418 h 337418"/>
                <a:gd name="connsiteX4" fmla="*/ 96780 w 8895958"/>
                <a:gd name="connsiteY4" fmla="*/ 301919 h 337418"/>
                <a:gd name="connsiteX5" fmla="*/ 4447979 w 8895958"/>
                <a:gd name="connsiteY5" fmla="*/ 0 h 337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95958" h="337418">
                  <a:moveTo>
                    <a:pt x="4447979" y="0"/>
                  </a:moveTo>
                  <a:cubicBezTo>
                    <a:pt x="6492412" y="0"/>
                    <a:pt x="8222332" y="127002"/>
                    <a:pt x="8799178" y="301919"/>
                  </a:cubicBezTo>
                  <a:lnTo>
                    <a:pt x="8895958" y="337418"/>
                  </a:lnTo>
                  <a:lnTo>
                    <a:pt x="0" y="337418"/>
                  </a:lnTo>
                  <a:lnTo>
                    <a:pt x="96780" y="301919"/>
                  </a:lnTo>
                  <a:cubicBezTo>
                    <a:pt x="673626" y="127002"/>
                    <a:pt x="2403546" y="0"/>
                    <a:pt x="4447979" y="0"/>
                  </a:cubicBezTo>
                  <a:close/>
                </a:path>
              </a:pathLst>
            </a:custGeom>
            <a:solidFill>
              <a:schemeClr val="bg1">
                <a:lumMod val="75000"/>
                <a:alpha val="46000"/>
              </a:schemeClr>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1614000" y="2002969"/>
              <a:ext cx="8964000" cy="2613481"/>
            </a:xfrm>
            <a:prstGeom prst="rect">
              <a:avLst/>
            </a:prstGeom>
            <a:solidFill>
              <a:schemeClr val="bg1"/>
            </a:solidFill>
            <a:ln>
              <a:noFill/>
            </a:ln>
            <a:effectLst>
              <a:outerShdw blurRad="50800" dist="38100" dir="5400000" algn="t"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0" y="1998766"/>
              <a:ext cx="12191999" cy="2613481"/>
            </a:xfrm>
            <a:prstGeom prst="rect">
              <a:avLst/>
            </a:prstGeom>
            <a:pattFill prst="narVert">
              <a:fgClr>
                <a:schemeClr val="bg1">
                  <a:lumMod val="95000"/>
                </a:schemeClr>
              </a:fgClr>
              <a:bgClr>
                <a:schemeClr val="bg1"/>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 name="直接连接符 14"/>
            <p:cNvCxnSpPr/>
            <p:nvPr/>
          </p:nvCxnSpPr>
          <p:spPr>
            <a:xfrm>
              <a:off x="1614000" y="2002969"/>
              <a:ext cx="8964000" cy="0"/>
            </a:xfrm>
            <a:prstGeom prst="line">
              <a:avLst/>
            </a:prstGeom>
            <a:ln w="12700">
              <a:solidFill>
                <a:schemeClr val="bg2">
                  <a:lumMod val="25000"/>
                  <a:alpha val="50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1614000" y="4615500"/>
              <a:ext cx="8964000" cy="0"/>
            </a:xfrm>
            <a:prstGeom prst="line">
              <a:avLst/>
            </a:prstGeom>
            <a:ln w="12700">
              <a:solidFill>
                <a:schemeClr val="bg2">
                  <a:lumMod val="25000"/>
                  <a:alpha val="50000"/>
                </a:schemeClr>
              </a:solidFill>
            </a:ln>
          </p:spPr>
          <p:style>
            <a:lnRef idx="1">
              <a:schemeClr val="accent1"/>
            </a:lnRef>
            <a:fillRef idx="0">
              <a:schemeClr val="accent1"/>
            </a:fillRef>
            <a:effectRef idx="0">
              <a:schemeClr val="accent1"/>
            </a:effectRef>
            <a:fontRef idx="minor">
              <a:schemeClr val="tx1"/>
            </a:fontRef>
          </p:style>
        </p:cxnSp>
      </p:grpSp>
      <p:sp>
        <p:nvSpPr>
          <p:cNvPr id="5" name="文本框 4"/>
          <p:cNvSpPr txBox="1"/>
          <p:nvPr/>
        </p:nvSpPr>
        <p:spPr>
          <a:xfrm>
            <a:off x="302407" y="2236694"/>
            <a:ext cx="11696689" cy="1077218"/>
          </a:xfrm>
          <a:prstGeom prst="rect">
            <a:avLst/>
          </a:prstGeom>
          <a:noFill/>
        </p:spPr>
        <p:txBody>
          <a:bodyPr wrap="square" rtlCol="0">
            <a:spAutoFit/>
          </a:bodyPr>
          <a:lstStyle/>
          <a:p>
            <a:pPr algn="ctr"/>
            <a:r>
              <a:rPr lang="en-US" altLang="zh-CN" sz="3200" b="1" dirty="0">
                <a:latin typeface="微软雅黑" panose="020B0503020204020204" pitchFamily="34" charset="-122"/>
                <a:ea typeface="微软雅黑" panose="020B0503020204020204" pitchFamily="34" charset="-122"/>
              </a:rPr>
              <a:t>Explainable Automated Graph Representation Learning with Hyperparameter Importance</a:t>
            </a:r>
          </a:p>
        </p:txBody>
      </p:sp>
      <p:pic>
        <p:nvPicPr>
          <p:cNvPr id="29" name="大桥トリオ - I'm Yours">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609600" y="-1181100"/>
            <a:ext cx="609600" cy="609600"/>
          </a:xfrm>
          <a:prstGeom prst="rect">
            <a:avLst/>
          </a:prstGeom>
        </p:spPr>
      </p:pic>
      <p:sp>
        <p:nvSpPr>
          <p:cNvPr id="2" name="文本框 1">
            <a:extLst>
              <a:ext uri="{FF2B5EF4-FFF2-40B4-BE49-F238E27FC236}">
                <a16:creationId xmlns:a16="http://schemas.microsoft.com/office/drawing/2014/main" id="{0AF3A470-8E31-44A2-B75B-08346B9AAC31}"/>
              </a:ext>
            </a:extLst>
          </p:cNvPr>
          <p:cNvSpPr txBox="1"/>
          <p:nvPr/>
        </p:nvSpPr>
        <p:spPr>
          <a:xfrm>
            <a:off x="1090176" y="3399866"/>
            <a:ext cx="10121153" cy="369332"/>
          </a:xfrm>
          <a:prstGeom prst="rect">
            <a:avLst/>
          </a:prstGeom>
          <a:noFill/>
        </p:spPr>
        <p:txBody>
          <a:bodyPr wrap="square" rtlCol="0">
            <a:spAutoFit/>
          </a:bodyPr>
          <a:lstStyle/>
          <a:p>
            <a:pPr algn="ctr"/>
            <a:r>
              <a:rPr lang="zh-CN" altLang="en-US" dirty="0">
                <a:latin typeface="微软雅黑" panose="020B0503020204020204" pitchFamily="34" charset="-122"/>
                <a:ea typeface="微软雅黑" panose="020B0503020204020204" pitchFamily="34" charset="-122"/>
              </a:rPr>
              <a:t>具有超参数重要性的可解释自动图表示学习</a:t>
            </a:r>
          </a:p>
        </p:txBody>
      </p:sp>
    </p:spTree>
    <p:extLst>
      <p:ext uri="{BB962C8B-B14F-4D97-AF65-F5344CB8AC3E}">
        <p14:creationId xmlns:p14="http://schemas.microsoft.com/office/powerpoint/2010/main" val="3718569852"/>
      </p:ext>
    </p:extLst>
  </p:cSld>
  <p:clrMapOvr>
    <a:masterClrMapping/>
  </p:clrMapOvr>
  <p:timing>
    <p:tnLst>
      <p:par>
        <p:cTn id="1" dur="indefinite" restart="never" nodeType="tmRoot">
          <p:childTnLst>
            <p:audio>
              <p:cMediaNode vol="80000" numSld="999" showWhenStopped="0">
                <p:cTn id="2" repeatCount="indefinite" fill="hold" display="0">
                  <p:stCondLst>
                    <p:cond delay="indefinite"/>
                  </p:stCondLst>
                  <p:endCondLst>
                    <p:cond evt="onStopAudio" delay="0">
                      <p:tgtEl>
                        <p:sldTgt/>
                      </p:tgtEl>
                    </p:cond>
                  </p:endCondLst>
                </p:cTn>
                <p:tgtEl>
                  <p:spTgt spid="29"/>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14514" y="255662"/>
            <a:ext cx="5508000" cy="72000"/>
            <a:chOff x="4717143" y="1103086"/>
            <a:chExt cx="3483428" cy="108000"/>
          </a:xfrm>
        </p:grpSpPr>
        <p:sp>
          <p:nvSpPr>
            <p:cNvPr id="6" name="矩形 5"/>
            <p:cNvSpPr/>
            <p:nvPr/>
          </p:nvSpPr>
          <p:spPr>
            <a:xfrm>
              <a:off x="4717143" y="1103086"/>
              <a:ext cx="1741714" cy="108000"/>
            </a:xfrm>
            <a:prstGeom prst="rect">
              <a:avLst/>
            </a:prstGeom>
            <a:solidFill>
              <a:srgbClr val="D7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7" name="矩形 6"/>
            <p:cNvSpPr/>
            <p:nvPr/>
          </p:nvSpPr>
          <p:spPr>
            <a:xfrm>
              <a:off x="6458857" y="1103086"/>
              <a:ext cx="1741714" cy="10800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sp>
        <p:nvSpPr>
          <p:cNvPr id="16" name="文本框 15">
            <a:extLst>
              <a:ext uri="{FF2B5EF4-FFF2-40B4-BE49-F238E27FC236}">
                <a16:creationId xmlns:a16="http://schemas.microsoft.com/office/drawing/2014/main" id="{1FB24B54-FE3C-483E-89D1-21521826CBA4}"/>
              </a:ext>
            </a:extLst>
          </p:cNvPr>
          <p:cNvSpPr txBox="1"/>
          <p:nvPr/>
        </p:nvSpPr>
        <p:spPr>
          <a:xfrm>
            <a:off x="424218" y="327662"/>
            <a:ext cx="3309582" cy="769441"/>
          </a:xfrm>
          <a:prstGeom prst="rect">
            <a:avLst/>
          </a:prstGeom>
          <a:noFill/>
        </p:spPr>
        <p:txBody>
          <a:bodyPr wrap="square" rtlCol="0">
            <a:spAutoFit/>
          </a:bodyPr>
          <a:lstStyle/>
          <a:p>
            <a:r>
              <a:rPr lang="zh-CN" altLang="en-US" sz="4400" b="1" dirty="0">
                <a:latin typeface="Agency FB" panose="020B0503020202020204" pitchFamily="34" charset="0"/>
              </a:rPr>
              <a:t>模型方法</a:t>
            </a:r>
            <a:endParaRPr lang="en-US" altLang="zh-CN" sz="4400" b="1" dirty="0">
              <a:latin typeface="Agency FB" panose="020B0503020202020204" pitchFamily="34" charset="0"/>
            </a:endParaRPr>
          </a:p>
        </p:txBody>
      </p:sp>
      <p:sp>
        <p:nvSpPr>
          <p:cNvPr id="4" name="文本框 3">
            <a:extLst>
              <a:ext uri="{FF2B5EF4-FFF2-40B4-BE49-F238E27FC236}">
                <a16:creationId xmlns:a16="http://schemas.microsoft.com/office/drawing/2014/main" id="{742C771D-D826-42A1-AE60-942C5C6AC7BE}"/>
              </a:ext>
            </a:extLst>
          </p:cNvPr>
          <p:cNvSpPr txBox="1"/>
          <p:nvPr/>
        </p:nvSpPr>
        <p:spPr>
          <a:xfrm>
            <a:off x="424217" y="1073618"/>
            <a:ext cx="10564624" cy="460382"/>
          </a:xfrm>
          <a:prstGeom prst="rect">
            <a:avLst/>
          </a:prstGeom>
          <a:noFill/>
        </p:spPr>
        <p:txBody>
          <a:bodyPr wrap="square" rtlCol="0">
            <a:spAutoFit/>
          </a:bodyPr>
          <a:lstStyle/>
          <a:p>
            <a:pPr>
              <a:lnSpc>
                <a:spcPct val="150000"/>
              </a:lnSpc>
            </a:pPr>
            <a:r>
              <a:rPr lang="zh-CN" altLang="en-US" b="1" dirty="0"/>
              <a:t>总体算法</a:t>
            </a:r>
            <a:r>
              <a:rPr lang="en-US" altLang="zh-CN" b="1" dirty="0"/>
              <a:t>e-</a:t>
            </a:r>
            <a:r>
              <a:rPr lang="en-US" altLang="zh-CN" b="1" dirty="0" err="1"/>
              <a:t>AutoGR</a:t>
            </a:r>
            <a:r>
              <a:rPr lang="zh-CN" altLang="en-US" b="1" dirty="0"/>
              <a:t>流程框架：</a:t>
            </a:r>
            <a:endParaRPr lang="en-US" altLang="zh-CN" b="1" dirty="0"/>
          </a:p>
        </p:txBody>
      </p:sp>
      <p:pic>
        <p:nvPicPr>
          <p:cNvPr id="3" name="图片 2">
            <a:extLst>
              <a:ext uri="{FF2B5EF4-FFF2-40B4-BE49-F238E27FC236}">
                <a16:creationId xmlns:a16="http://schemas.microsoft.com/office/drawing/2014/main" id="{A7666F4B-B7B0-414C-8C99-F68BF1D502E3}"/>
              </a:ext>
            </a:extLst>
          </p:cNvPr>
          <p:cNvPicPr>
            <a:picLocks noChangeAspect="1"/>
          </p:cNvPicPr>
          <p:nvPr/>
        </p:nvPicPr>
        <p:blipFill>
          <a:blip r:embed="rId3"/>
          <a:stretch>
            <a:fillRect/>
          </a:stretch>
        </p:blipFill>
        <p:spPr>
          <a:xfrm>
            <a:off x="522828" y="1534000"/>
            <a:ext cx="6733981" cy="5185859"/>
          </a:xfrm>
          <a:prstGeom prst="rect">
            <a:avLst/>
          </a:prstGeom>
        </p:spPr>
      </p:pic>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D23B0A6F-CF9B-432A-BA75-41A56C5EA8CF}"/>
                  </a:ext>
                </a:extLst>
              </p:cNvPr>
              <p:cNvSpPr txBox="1"/>
              <p:nvPr/>
            </p:nvSpPr>
            <p:spPr>
              <a:xfrm>
                <a:off x="7427138" y="3148810"/>
                <a:ext cx="4764862" cy="374346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zh-CN" altLang="en-US" sz="1600" dirty="0">
                    <a:latin typeface="+mn-ea"/>
                  </a:rPr>
                  <a:t>根据随机游走采样子图</a:t>
                </a:r>
                <a:endParaRPr lang="en-US" altLang="zh-CN" sz="1600" dirty="0">
                  <a:latin typeface="+mn-ea"/>
                </a:endParaRPr>
              </a:p>
              <a:p>
                <a:pPr marL="285750" indent="-285750">
                  <a:lnSpc>
                    <a:spcPct val="150000"/>
                  </a:lnSpc>
                  <a:buFont typeface="Arial" panose="020B0604020202020204" pitchFamily="34" charset="0"/>
                  <a:buChar char="•"/>
                </a:pPr>
                <a:r>
                  <a:rPr lang="zh-CN" altLang="en-US" sz="1600" dirty="0">
                    <a:latin typeface="+mn-ea"/>
                  </a:rPr>
                  <a:t>根据子图与原始图的相似性分配计算次数</a:t>
                </a:r>
                <a:endParaRPr lang="en-US" altLang="zh-CN" sz="1600" dirty="0">
                  <a:latin typeface="+mn-ea"/>
                </a:endParaRPr>
              </a:p>
              <a:p>
                <a:pPr marL="285750" indent="-285750">
                  <a:lnSpc>
                    <a:spcPct val="150000"/>
                  </a:lnSpc>
                  <a:buFont typeface="Arial" panose="020B0604020202020204" pitchFamily="34" charset="0"/>
                  <a:buChar char="•"/>
                </a:pPr>
                <a:r>
                  <a:rPr lang="zh-CN" altLang="en-US" sz="1600" dirty="0">
                    <a:latin typeface="+mn-ea"/>
                  </a:rPr>
                  <a:t>根据子图计算节点分类和边预测准确度作为表现向量</a:t>
                </a:r>
                <a14:m>
                  <m:oMath xmlns:m="http://schemas.openxmlformats.org/officeDocument/2006/math">
                    <m:r>
                      <a:rPr lang="en-US" altLang="zh-CN" sz="1600" b="0" i="1" smtClean="0">
                        <a:latin typeface="Cambria Math" panose="02040503050406030204" pitchFamily="18" charset="0"/>
                      </a:rPr>
                      <m:t>𝑌</m:t>
                    </m:r>
                  </m:oMath>
                </a14:m>
                <a:endParaRPr lang="en-US" altLang="zh-CN" sz="1600" dirty="0">
                  <a:latin typeface="+mn-ea"/>
                </a:endParaRPr>
              </a:p>
              <a:p>
                <a:pPr marL="285750" indent="-285750">
                  <a:lnSpc>
                    <a:spcPct val="150000"/>
                  </a:lnSpc>
                  <a:buFont typeface="Arial" panose="020B0604020202020204" pitchFamily="34" charset="0"/>
                  <a:buChar char="•"/>
                </a:pPr>
                <a:endParaRPr lang="en-US" altLang="zh-CN" sz="1600" dirty="0">
                  <a:latin typeface="+mn-ea"/>
                </a:endParaRPr>
              </a:p>
              <a:p>
                <a:pPr marL="285750" indent="-285750">
                  <a:lnSpc>
                    <a:spcPct val="150000"/>
                  </a:lnSpc>
                  <a:buFont typeface="Arial" panose="020B0604020202020204" pitchFamily="34" charset="0"/>
                  <a:buChar char="•"/>
                </a:pPr>
                <a:r>
                  <a:rPr lang="en-US" altLang="zh-CN" sz="1600" b="1" dirty="0">
                    <a:latin typeface="Arial" panose="020B0604020202020204" pitchFamily="34" charset="0"/>
                  </a:rPr>
                  <a:t>Step1</a:t>
                </a:r>
                <a:r>
                  <a:rPr lang="zh-CN" altLang="en-US" sz="1600" dirty="0">
                    <a:latin typeface="+mn-ea"/>
                  </a:rPr>
                  <a:t>执行</a:t>
                </a:r>
                <a:r>
                  <a:rPr lang="en-US" altLang="zh-CN" sz="1600" dirty="0" err="1">
                    <a:latin typeface="+mn-ea"/>
                  </a:rPr>
                  <a:t>HyperDeco</a:t>
                </a:r>
                <a:r>
                  <a:rPr lang="zh-CN" altLang="en-US" sz="1600" dirty="0">
                    <a:latin typeface="+mn-ea"/>
                  </a:rPr>
                  <a:t>算法得到更新的</a:t>
                </a:r>
                <a14:m>
                  <m:oMath xmlns:m="http://schemas.openxmlformats.org/officeDocument/2006/math">
                    <m:r>
                      <a:rPr lang="zh-CN" altLang="en-US" sz="1600" b="0" i="1" smtClean="0">
                        <a:latin typeface="Cambria Math" panose="02040503050406030204" pitchFamily="18" charset="0"/>
                      </a:rPr>
                      <m:t>𝛩</m:t>
                    </m:r>
                  </m:oMath>
                </a14:m>
                <a:r>
                  <a:rPr lang="zh-CN" altLang="en-US" sz="1600" dirty="0">
                    <a:latin typeface="+mn-ea"/>
                  </a:rPr>
                  <a:t>以及</a:t>
                </a:r>
                <a14:m>
                  <m:oMath xmlns:m="http://schemas.openxmlformats.org/officeDocument/2006/math">
                    <m:r>
                      <a:rPr lang="en-US" altLang="zh-CN" sz="1600" b="0" i="1" dirty="0" smtClean="0">
                        <a:latin typeface="Cambria Math" panose="02040503050406030204" pitchFamily="18" charset="0"/>
                      </a:rPr>
                      <m:t>𝛾</m:t>
                    </m:r>
                  </m:oMath>
                </a14:m>
                <a:endParaRPr lang="en-US" altLang="zh-CN" sz="1600" dirty="0">
                  <a:latin typeface="+mn-ea"/>
                </a:endParaRPr>
              </a:p>
              <a:p>
                <a:pPr marL="285750" indent="-285750">
                  <a:lnSpc>
                    <a:spcPct val="150000"/>
                  </a:lnSpc>
                  <a:buFont typeface="Arial" panose="020B0604020202020204" pitchFamily="34" charset="0"/>
                  <a:buChar char="•"/>
                </a:pPr>
                <a:r>
                  <a:rPr lang="en-US" altLang="zh-CN" sz="1600" b="1" dirty="0">
                    <a:latin typeface="Arial" panose="020B0604020202020204" pitchFamily="34" charset="0"/>
                  </a:rPr>
                  <a:t>Step2</a:t>
                </a:r>
                <a:r>
                  <a:rPr lang="zh-CN" altLang="en-US" sz="1600" dirty="0">
                    <a:effectLst/>
                    <a:latin typeface="Arial" panose="020B0604020202020204" pitchFamily="34" charset="0"/>
                  </a:rPr>
                  <a:t>根据每个超参数的重要性逐个遍历它们，并每次通过固定其他超参数来优化一个超参数</a:t>
                </a:r>
                <a:endParaRPr lang="en-US" altLang="zh-CN" sz="1600" dirty="0">
                  <a:effectLst/>
                  <a:latin typeface="Arial" panose="020B0604020202020204" pitchFamily="34" charset="0"/>
                </a:endParaRPr>
              </a:p>
              <a:p>
                <a:pPr marL="285750" indent="-285750">
                  <a:lnSpc>
                    <a:spcPct val="150000"/>
                  </a:lnSpc>
                  <a:buFont typeface="Arial" panose="020B0604020202020204" pitchFamily="34" charset="0"/>
                  <a:buChar char="•"/>
                </a:pPr>
                <a:r>
                  <a:rPr lang="en-US" altLang="zh-CN" sz="1600" b="1" dirty="0">
                    <a:latin typeface="Arial" panose="020B0604020202020204" pitchFamily="34" charset="0"/>
                  </a:rPr>
                  <a:t>Step3</a:t>
                </a:r>
                <a:r>
                  <a:rPr lang="zh-CN" altLang="en-US" sz="1600" dirty="0">
                    <a:effectLst/>
                    <a:latin typeface="Arial" panose="020B0604020202020204" pitchFamily="34" charset="0"/>
                  </a:rPr>
                  <a:t>在原始图</a:t>
                </a:r>
                <a:r>
                  <a:rPr lang="en-US" altLang="zh-CN" sz="1600" dirty="0">
                    <a:effectLst/>
                    <a:latin typeface="+mn-ea"/>
                  </a:rPr>
                  <a:t>G</a:t>
                </a:r>
                <a:r>
                  <a:rPr lang="zh-CN" altLang="en-US" sz="1600" dirty="0">
                    <a:effectLst/>
                    <a:latin typeface="Arial" panose="020B0604020202020204" pitchFamily="34" charset="0"/>
                  </a:rPr>
                  <a:t>上执行预测超参数配置的算法</a:t>
                </a:r>
                <a:r>
                  <a:rPr lang="en-US" altLang="zh-CN" sz="1600" dirty="0">
                    <a:effectLst/>
                    <a:latin typeface="+mn-ea"/>
                  </a:rPr>
                  <a:t>R</a:t>
                </a:r>
                <a:r>
                  <a:rPr lang="zh-CN" altLang="en-US" sz="1600" dirty="0">
                    <a:effectLst/>
                    <a:latin typeface="Arial" panose="020B0604020202020204" pitchFamily="34" charset="0"/>
                  </a:rPr>
                  <a:t>，得到了真实的性能</a:t>
                </a:r>
                <a:endParaRPr lang="zh-CN" altLang="en-US" sz="1600" dirty="0"/>
              </a:p>
            </p:txBody>
          </p:sp>
        </mc:Choice>
        <mc:Fallback xmlns="">
          <p:sp>
            <p:nvSpPr>
              <p:cNvPr id="11" name="文本框 10">
                <a:extLst>
                  <a:ext uri="{FF2B5EF4-FFF2-40B4-BE49-F238E27FC236}">
                    <a16:creationId xmlns:a16="http://schemas.microsoft.com/office/drawing/2014/main" id="{D23B0A6F-CF9B-432A-BA75-41A56C5EA8CF}"/>
                  </a:ext>
                </a:extLst>
              </p:cNvPr>
              <p:cNvSpPr txBox="1">
                <a:spLocks noRot="1" noChangeAspect="1" noMove="1" noResize="1" noEditPoints="1" noAdjustHandles="1" noChangeArrowheads="1" noChangeShapeType="1" noTextEdit="1"/>
              </p:cNvSpPr>
              <p:nvPr/>
            </p:nvSpPr>
            <p:spPr>
              <a:xfrm>
                <a:off x="7427138" y="3148810"/>
                <a:ext cx="4764862" cy="3743461"/>
              </a:xfrm>
              <a:prstGeom prst="rect">
                <a:avLst/>
              </a:prstGeom>
              <a:blipFill>
                <a:blip r:embed="rId4"/>
                <a:stretch>
                  <a:fillRect l="-512" r="-3197" b="-81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5196130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424218" y="327662"/>
            <a:ext cx="3309582" cy="769441"/>
          </a:xfrm>
          <a:prstGeom prst="rect">
            <a:avLst/>
          </a:prstGeom>
          <a:noFill/>
        </p:spPr>
        <p:txBody>
          <a:bodyPr wrap="square" rtlCol="0">
            <a:spAutoFit/>
          </a:bodyPr>
          <a:lstStyle/>
          <a:p>
            <a:r>
              <a:rPr lang="zh-CN" altLang="en-US" sz="4400" b="1" dirty="0">
                <a:latin typeface="Agency FB" panose="020B0503020202020204" pitchFamily="34" charset="0"/>
              </a:rPr>
              <a:t>实验结果</a:t>
            </a:r>
            <a:endParaRPr lang="en-US" altLang="zh-CN" sz="4400" b="1" dirty="0">
              <a:latin typeface="Agency FB" panose="020B0503020202020204" pitchFamily="34" charset="0"/>
            </a:endParaRPr>
          </a:p>
        </p:txBody>
      </p:sp>
      <p:grpSp>
        <p:nvGrpSpPr>
          <p:cNvPr id="5" name="组合 4"/>
          <p:cNvGrpSpPr/>
          <p:nvPr/>
        </p:nvGrpSpPr>
        <p:grpSpPr>
          <a:xfrm>
            <a:off x="-14514" y="255662"/>
            <a:ext cx="5508000" cy="72000"/>
            <a:chOff x="4717143" y="1103086"/>
            <a:chExt cx="3483428" cy="108000"/>
          </a:xfrm>
        </p:grpSpPr>
        <p:sp>
          <p:nvSpPr>
            <p:cNvPr id="6" name="矩形 5"/>
            <p:cNvSpPr/>
            <p:nvPr/>
          </p:nvSpPr>
          <p:spPr>
            <a:xfrm>
              <a:off x="4717143" y="1103086"/>
              <a:ext cx="1741714" cy="108000"/>
            </a:xfrm>
            <a:prstGeom prst="rect">
              <a:avLst/>
            </a:prstGeom>
            <a:solidFill>
              <a:srgbClr val="D7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7" name="矩形 6"/>
            <p:cNvSpPr/>
            <p:nvPr/>
          </p:nvSpPr>
          <p:spPr>
            <a:xfrm>
              <a:off x="6458857" y="1103086"/>
              <a:ext cx="1741714" cy="10800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sp>
        <p:nvSpPr>
          <p:cNvPr id="2" name="矩形 1">
            <a:extLst>
              <a:ext uri="{FF2B5EF4-FFF2-40B4-BE49-F238E27FC236}">
                <a16:creationId xmlns:a16="http://schemas.microsoft.com/office/drawing/2014/main" id="{AEABC84E-AA48-4FA4-8842-8BF46C21850C}"/>
              </a:ext>
            </a:extLst>
          </p:cNvPr>
          <p:cNvSpPr/>
          <p:nvPr/>
        </p:nvSpPr>
        <p:spPr>
          <a:xfrm>
            <a:off x="424218" y="1169103"/>
            <a:ext cx="2319866" cy="369332"/>
          </a:xfrm>
          <a:prstGeom prst="rect">
            <a:avLst/>
          </a:prstGeom>
        </p:spPr>
        <p:txBody>
          <a:bodyPr wrap="none">
            <a:spAutoFit/>
          </a:bodyPr>
          <a:lstStyle/>
          <a:p>
            <a:pPr marL="285750" indent="-28575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实验采用的数据集</a:t>
            </a:r>
          </a:p>
        </p:txBody>
      </p:sp>
      <p:sp>
        <p:nvSpPr>
          <p:cNvPr id="11" name="文本框 10">
            <a:extLst>
              <a:ext uri="{FF2B5EF4-FFF2-40B4-BE49-F238E27FC236}">
                <a16:creationId xmlns:a16="http://schemas.microsoft.com/office/drawing/2014/main" id="{60B38EFA-3E8E-4426-A2ED-79F2A78A3EFB}"/>
              </a:ext>
            </a:extLst>
          </p:cNvPr>
          <p:cNvSpPr txBox="1"/>
          <p:nvPr/>
        </p:nvSpPr>
        <p:spPr>
          <a:xfrm>
            <a:off x="419620" y="1489417"/>
            <a:ext cx="11088130" cy="1139030"/>
          </a:xfrm>
          <a:prstGeom prst="rect">
            <a:avLst/>
          </a:prstGeom>
          <a:noFill/>
        </p:spPr>
        <p:txBody>
          <a:bodyPr wrap="square" rtlCol="0">
            <a:spAutoFit/>
          </a:bodyPr>
          <a:lstStyle/>
          <a:p>
            <a:pPr>
              <a:lnSpc>
                <a:spcPct val="130000"/>
              </a:lnSpc>
            </a:pPr>
            <a:r>
              <a:rPr lang="en-US" altLang="zh-CN" b="1" dirty="0" err="1"/>
              <a:t>BlogCatalog</a:t>
            </a:r>
            <a:r>
              <a:rPr lang="zh-CN" altLang="en-US" b="1" dirty="0"/>
              <a:t>：</a:t>
            </a:r>
            <a:r>
              <a:rPr lang="zh-CN" altLang="en-US" sz="1600" dirty="0">
                <a:latin typeface="Arial" panose="020B0604020202020204" pitchFamily="34" charset="0"/>
              </a:rPr>
              <a:t>包含</a:t>
            </a:r>
            <a:r>
              <a:rPr lang="en-US" altLang="zh-CN" sz="1600" dirty="0">
                <a:latin typeface="Arial" panose="020B0604020202020204" pitchFamily="34" charset="0"/>
              </a:rPr>
              <a:t>10,312</a:t>
            </a:r>
            <a:r>
              <a:rPr lang="zh-CN" altLang="en-US" sz="1600" dirty="0">
                <a:latin typeface="Arial" panose="020B0604020202020204" pitchFamily="34" charset="0"/>
              </a:rPr>
              <a:t>个节点，</a:t>
            </a:r>
            <a:r>
              <a:rPr lang="en-US" altLang="zh-CN" sz="1600" dirty="0">
                <a:latin typeface="Arial" panose="020B0604020202020204" pitchFamily="34" charset="0"/>
              </a:rPr>
              <a:t>333,983</a:t>
            </a:r>
            <a:r>
              <a:rPr lang="zh-CN" altLang="en-US" sz="1600" dirty="0">
                <a:latin typeface="Arial" panose="020B0604020202020204" pitchFamily="34" charset="0"/>
              </a:rPr>
              <a:t>条边和</a:t>
            </a:r>
            <a:r>
              <a:rPr lang="en-US" altLang="zh-CN" sz="1600" dirty="0">
                <a:latin typeface="Arial" panose="020B0604020202020204" pitchFamily="34" charset="0"/>
              </a:rPr>
              <a:t>39</a:t>
            </a:r>
            <a:r>
              <a:rPr lang="zh-CN" altLang="en-US" sz="1600" dirty="0">
                <a:latin typeface="Arial" panose="020B0604020202020204" pitchFamily="34" charset="0"/>
              </a:rPr>
              <a:t>个类别的社交网络</a:t>
            </a:r>
            <a:endParaRPr lang="en-US" altLang="zh-CN" sz="1600" dirty="0">
              <a:latin typeface="Arial" panose="020B0604020202020204" pitchFamily="34" charset="0"/>
            </a:endParaRPr>
          </a:p>
          <a:p>
            <a:pPr>
              <a:lnSpc>
                <a:spcPct val="130000"/>
              </a:lnSpc>
            </a:pPr>
            <a:r>
              <a:rPr lang="en-US" altLang="zh-CN" b="1" dirty="0"/>
              <a:t>Wikipedia</a:t>
            </a:r>
            <a:r>
              <a:rPr lang="zh-CN" altLang="en-US" b="1" dirty="0"/>
              <a:t>：</a:t>
            </a:r>
            <a:r>
              <a:rPr lang="zh-CN" altLang="en-US" sz="1600" dirty="0">
                <a:effectLst/>
                <a:latin typeface="Arial" panose="020B0604020202020204" pitchFamily="34" charset="0"/>
              </a:rPr>
              <a:t>一个单词共现网络，含有</a:t>
            </a:r>
            <a:r>
              <a:rPr lang="en-US" altLang="zh-CN" sz="1600" dirty="0">
                <a:effectLst/>
                <a:latin typeface="Arial" panose="020B0604020202020204" pitchFamily="34" charset="0"/>
              </a:rPr>
              <a:t>4,777</a:t>
            </a:r>
            <a:r>
              <a:rPr lang="zh-CN" altLang="en-US" sz="1600" dirty="0">
                <a:effectLst/>
                <a:latin typeface="Arial" panose="020B0604020202020204" pitchFamily="34" charset="0"/>
              </a:rPr>
              <a:t>个节点、</a:t>
            </a:r>
            <a:r>
              <a:rPr lang="en-US" altLang="zh-CN" sz="1600" dirty="0">
                <a:effectLst/>
                <a:latin typeface="Arial" panose="020B0604020202020204" pitchFamily="34" charset="0"/>
              </a:rPr>
              <a:t>184 812</a:t>
            </a:r>
            <a:r>
              <a:rPr lang="zh-CN" altLang="en-US" sz="1600" dirty="0">
                <a:effectLst/>
                <a:latin typeface="Arial" panose="020B0604020202020204" pitchFamily="34" charset="0"/>
              </a:rPr>
              <a:t>条边和</a:t>
            </a:r>
            <a:r>
              <a:rPr lang="en-US" altLang="zh-CN" sz="1600" dirty="0">
                <a:effectLst/>
                <a:latin typeface="Arial" panose="020B0604020202020204" pitchFamily="34" charset="0"/>
              </a:rPr>
              <a:t>40</a:t>
            </a:r>
            <a:r>
              <a:rPr lang="zh-CN" altLang="en-US" sz="1600" dirty="0">
                <a:effectLst/>
                <a:latin typeface="Arial" panose="020B0604020202020204" pitchFamily="34" charset="0"/>
              </a:rPr>
              <a:t>个标签类别</a:t>
            </a:r>
            <a:endParaRPr lang="en-US" altLang="zh-CN" sz="1600" dirty="0"/>
          </a:p>
          <a:p>
            <a:pPr>
              <a:lnSpc>
                <a:spcPct val="130000"/>
              </a:lnSpc>
            </a:pPr>
            <a:r>
              <a:rPr lang="en-US" altLang="zh-CN" b="1" dirty="0" err="1"/>
              <a:t>Pubmed</a:t>
            </a:r>
            <a:r>
              <a:rPr lang="zh-CN" altLang="en-US" b="1" dirty="0"/>
              <a:t>：</a:t>
            </a:r>
            <a:r>
              <a:rPr lang="zh-CN" altLang="en-US" sz="1600" dirty="0">
                <a:latin typeface="Arial" panose="020B0604020202020204" pitchFamily="34" charset="0"/>
              </a:rPr>
              <a:t>是由</a:t>
            </a:r>
            <a:r>
              <a:rPr lang="en-US" altLang="zh-CN" sz="1600" dirty="0">
                <a:latin typeface="Arial" panose="020B0604020202020204" pitchFamily="34" charset="0"/>
              </a:rPr>
              <a:t>19,717</a:t>
            </a:r>
            <a:r>
              <a:rPr lang="zh-CN" altLang="en-US" sz="1600" dirty="0">
                <a:latin typeface="Arial" panose="020B0604020202020204" pitchFamily="34" charset="0"/>
              </a:rPr>
              <a:t>个节点、</a:t>
            </a:r>
            <a:r>
              <a:rPr lang="en-US" altLang="zh-CN" sz="1600" dirty="0">
                <a:latin typeface="Arial" panose="020B0604020202020204" pitchFamily="34" charset="0"/>
              </a:rPr>
              <a:t>44,338</a:t>
            </a:r>
            <a:r>
              <a:rPr lang="zh-CN" altLang="en-US" sz="1600" dirty="0">
                <a:latin typeface="Arial" panose="020B0604020202020204" pitchFamily="34" charset="0"/>
              </a:rPr>
              <a:t>条边、</a:t>
            </a:r>
            <a:r>
              <a:rPr lang="en-US" altLang="zh-CN" sz="1600" dirty="0">
                <a:latin typeface="Arial" panose="020B0604020202020204" pitchFamily="34" charset="0"/>
              </a:rPr>
              <a:t>500</a:t>
            </a:r>
            <a:r>
              <a:rPr lang="zh-CN" altLang="en-US" sz="1600" dirty="0">
                <a:latin typeface="Arial" panose="020B0604020202020204" pitchFamily="34" charset="0"/>
              </a:rPr>
              <a:t>维节点特征和</a:t>
            </a:r>
            <a:r>
              <a:rPr lang="en-US" altLang="zh-CN" sz="1600" dirty="0">
                <a:latin typeface="Arial" panose="020B0604020202020204" pitchFamily="34" charset="0"/>
              </a:rPr>
              <a:t>3</a:t>
            </a:r>
            <a:r>
              <a:rPr lang="zh-CN" altLang="en-US" sz="1600" dirty="0">
                <a:latin typeface="Arial" panose="020B0604020202020204" pitchFamily="34" charset="0"/>
              </a:rPr>
              <a:t>种类别组成的引文网络</a:t>
            </a:r>
            <a:endParaRPr lang="en-US" altLang="zh-CN" sz="1600" dirty="0">
              <a:latin typeface="Arial" panose="020B0604020202020204" pitchFamily="34" charset="0"/>
            </a:endParaRPr>
          </a:p>
        </p:txBody>
      </p:sp>
      <p:sp>
        <p:nvSpPr>
          <p:cNvPr id="12" name="矩形 11">
            <a:extLst>
              <a:ext uri="{FF2B5EF4-FFF2-40B4-BE49-F238E27FC236}">
                <a16:creationId xmlns:a16="http://schemas.microsoft.com/office/drawing/2014/main" id="{43CDE798-917E-41E6-9BA2-33D530206434}"/>
              </a:ext>
            </a:extLst>
          </p:cNvPr>
          <p:cNvSpPr/>
          <p:nvPr/>
        </p:nvSpPr>
        <p:spPr>
          <a:xfrm>
            <a:off x="419620" y="2863511"/>
            <a:ext cx="1396536" cy="369332"/>
          </a:xfrm>
          <a:prstGeom prst="rect">
            <a:avLst/>
          </a:prstGeom>
        </p:spPr>
        <p:txBody>
          <a:bodyPr wrap="none">
            <a:spAutoFit/>
          </a:bodyPr>
          <a:lstStyle/>
          <a:p>
            <a:pPr marL="285750" indent="-28575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对比方法</a:t>
            </a:r>
          </a:p>
        </p:txBody>
      </p:sp>
      <p:sp>
        <p:nvSpPr>
          <p:cNvPr id="13" name="文本框 12">
            <a:extLst>
              <a:ext uri="{FF2B5EF4-FFF2-40B4-BE49-F238E27FC236}">
                <a16:creationId xmlns:a16="http://schemas.microsoft.com/office/drawing/2014/main" id="{D33FF8EB-043F-407F-A435-6A6A8E24FA0B}"/>
              </a:ext>
            </a:extLst>
          </p:cNvPr>
          <p:cNvSpPr txBox="1"/>
          <p:nvPr/>
        </p:nvSpPr>
        <p:spPr>
          <a:xfrm>
            <a:off x="424217" y="3199146"/>
            <a:ext cx="11602942" cy="1499128"/>
          </a:xfrm>
          <a:prstGeom prst="rect">
            <a:avLst/>
          </a:prstGeom>
          <a:noFill/>
        </p:spPr>
        <p:txBody>
          <a:bodyPr wrap="square" rtlCol="0">
            <a:spAutoFit/>
          </a:bodyPr>
          <a:lstStyle/>
          <a:p>
            <a:pPr>
              <a:lnSpc>
                <a:spcPct val="130000"/>
              </a:lnSpc>
            </a:pPr>
            <a:r>
              <a:rPr lang="en-US" altLang="zh-CN" b="1" dirty="0"/>
              <a:t>e-</a:t>
            </a:r>
            <a:r>
              <a:rPr lang="en-US" altLang="zh-CN" b="1" dirty="0" err="1"/>
              <a:t>AutoGR</a:t>
            </a:r>
            <a:r>
              <a:rPr lang="zh-CN" altLang="en-US" b="1" dirty="0"/>
              <a:t>：</a:t>
            </a:r>
            <a:r>
              <a:rPr lang="zh-CN" altLang="en-US" sz="1600" dirty="0"/>
              <a:t>本文提出的具有可解释性的超参数调优方法</a:t>
            </a:r>
            <a:endParaRPr lang="en-US" altLang="zh-CN" sz="1600" dirty="0"/>
          </a:p>
          <a:p>
            <a:pPr>
              <a:lnSpc>
                <a:spcPct val="130000"/>
              </a:lnSpc>
            </a:pPr>
            <a:r>
              <a:rPr lang="en-US" altLang="zh-CN" b="1" dirty="0" err="1"/>
              <a:t>AutoNE</a:t>
            </a:r>
            <a:r>
              <a:rPr lang="zh-CN" altLang="en-US" b="1" dirty="0"/>
              <a:t>：</a:t>
            </a:r>
            <a:r>
              <a:rPr lang="zh-CN" altLang="en-US" sz="1600" dirty="0">
                <a:effectLst/>
                <a:latin typeface="Arial" panose="020B0604020202020204" pitchFamily="34" charset="0"/>
              </a:rPr>
              <a:t>在</a:t>
            </a:r>
            <a:r>
              <a:rPr lang="en-US" altLang="zh-CN" sz="1600" dirty="0" err="1">
                <a:effectLst/>
                <a:latin typeface="Arial" panose="020B0604020202020204" pitchFamily="34" charset="0"/>
              </a:rPr>
              <a:t>AutoML</a:t>
            </a:r>
            <a:r>
              <a:rPr lang="zh-CN" altLang="en-US" sz="1600" dirty="0">
                <a:effectLst/>
                <a:latin typeface="Arial" panose="020B0604020202020204" pitchFamily="34" charset="0"/>
              </a:rPr>
              <a:t>上使用高斯过程和预定义的内核来估计超参数性能的唯一工作</a:t>
            </a:r>
            <a:endParaRPr lang="en-US" altLang="zh-CN" sz="1600" dirty="0">
              <a:effectLst/>
              <a:latin typeface="Arial" panose="020B0604020202020204" pitchFamily="34" charset="0"/>
            </a:endParaRPr>
          </a:p>
          <a:p>
            <a:pPr>
              <a:lnSpc>
                <a:spcPct val="130000"/>
              </a:lnSpc>
            </a:pPr>
            <a:r>
              <a:rPr lang="en-US" altLang="zh-CN" b="1" dirty="0"/>
              <a:t>Bayesian optimization</a:t>
            </a:r>
            <a:r>
              <a:rPr lang="zh-CN" altLang="en-US" b="1" dirty="0"/>
              <a:t>：</a:t>
            </a:r>
            <a:r>
              <a:rPr lang="zh-CN" altLang="en-US" sz="1600" dirty="0">
                <a:effectLst/>
                <a:latin typeface="Arial" panose="020B0604020202020204" pitchFamily="34" charset="0"/>
              </a:rPr>
              <a:t>基于序列模型的优化方法，采用高斯过程对代理函数进行建模，拟合超参数与其期望性能之间的关系</a:t>
            </a:r>
            <a:endParaRPr lang="en-US" altLang="zh-CN" sz="1600" dirty="0">
              <a:effectLst/>
              <a:latin typeface="Arial" panose="020B0604020202020204" pitchFamily="34" charset="0"/>
            </a:endParaRPr>
          </a:p>
          <a:p>
            <a:pPr>
              <a:lnSpc>
                <a:spcPct val="130000"/>
              </a:lnSpc>
            </a:pPr>
            <a:r>
              <a:rPr lang="en-US" altLang="zh-CN" b="1" dirty="0"/>
              <a:t>Random search</a:t>
            </a:r>
            <a:r>
              <a:rPr lang="zh-CN" altLang="en-US" b="1" dirty="0"/>
              <a:t>：</a:t>
            </a:r>
            <a:r>
              <a:rPr lang="zh-CN" altLang="en-US" sz="1600" dirty="0">
                <a:effectLst/>
                <a:latin typeface="Arial" panose="020B0604020202020204" pitchFamily="34" charset="0"/>
              </a:rPr>
              <a:t>超参数优化中最广泛采用的策略之一</a:t>
            </a:r>
            <a:endParaRPr lang="en-US" altLang="zh-CN" b="1" dirty="0"/>
          </a:p>
        </p:txBody>
      </p:sp>
      <mc:AlternateContent xmlns:mc="http://schemas.openxmlformats.org/markup-compatibility/2006" xmlns:a14="http://schemas.microsoft.com/office/drawing/2010/main">
        <mc:Choice Requires="a14">
          <p:sp>
            <p:nvSpPr>
              <p:cNvPr id="14" name="矩形 13">
                <a:extLst>
                  <a:ext uri="{FF2B5EF4-FFF2-40B4-BE49-F238E27FC236}">
                    <a16:creationId xmlns:a16="http://schemas.microsoft.com/office/drawing/2014/main" id="{74C01159-0996-44A4-9D45-08EEE8B01491}"/>
                  </a:ext>
                </a:extLst>
              </p:cNvPr>
              <p:cNvSpPr/>
              <p:nvPr/>
            </p:nvSpPr>
            <p:spPr>
              <a:xfrm>
                <a:off x="419620" y="4999251"/>
                <a:ext cx="1781578" cy="369332"/>
              </a:xfrm>
              <a:prstGeom prst="rect">
                <a:avLst/>
              </a:prstGeom>
            </p:spPr>
            <p:txBody>
              <a:bodyPr wrap="none">
                <a:spAutoFit/>
              </a:bodyPr>
              <a:lstStyle/>
              <a:p>
                <a:pPr marL="285750" indent="-28575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图表示算法</a:t>
                </a:r>
                <a14:m>
                  <m:oMath xmlns:m="http://schemas.openxmlformats.org/officeDocument/2006/math">
                    <m:r>
                      <a:rPr lang="en-US" altLang="zh-CN" b="0" i="1" smtClean="0">
                        <a:latin typeface="Cambria Math" panose="02040503050406030204" pitchFamily="18" charset="0"/>
                        <a:ea typeface="微软雅黑" panose="020B0503020204020204" pitchFamily="34" charset="-122"/>
                      </a:rPr>
                      <m:t>𝑅</m:t>
                    </m:r>
                  </m:oMath>
                </a14:m>
                <a:endParaRPr lang="zh-CN" altLang="en-US" dirty="0">
                  <a:latin typeface="微软雅黑" panose="020B0503020204020204" pitchFamily="34" charset="-122"/>
                  <a:ea typeface="微软雅黑" panose="020B0503020204020204" pitchFamily="34" charset="-122"/>
                </a:endParaRPr>
              </a:p>
            </p:txBody>
          </p:sp>
        </mc:Choice>
        <mc:Fallback xmlns="">
          <p:sp>
            <p:nvSpPr>
              <p:cNvPr id="14" name="矩形 13">
                <a:extLst>
                  <a:ext uri="{FF2B5EF4-FFF2-40B4-BE49-F238E27FC236}">
                    <a16:creationId xmlns:a16="http://schemas.microsoft.com/office/drawing/2014/main" id="{74C01159-0996-44A4-9D45-08EEE8B01491}"/>
                  </a:ext>
                </a:extLst>
              </p:cNvPr>
              <p:cNvSpPr>
                <a:spLocks noRot="1" noChangeAspect="1" noMove="1" noResize="1" noEditPoints="1" noAdjustHandles="1" noChangeArrowheads="1" noChangeShapeType="1" noTextEdit="1"/>
              </p:cNvSpPr>
              <p:nvPr/>
            </p:nvSpPr>
            <p:spPr>
              <a:xfrm>
                <a:off x="419620" y="4999251"/>
                <a:ext cx="1781578" cy="369332"/>
              </a:xfrm>
              <a:prstGeom prst="rect">
                <a:avLst/>
              </a:prstGeom>
              <a:blipFill>
                <a:blip r:embed="rId3"/>
                <a:stretch>
                  <a:fillRect l="-2397" t="-8197" b="-24590"/>
                </a:stretch>
              </a:blipFill>
            </p:spPr>
            <p:txBody>
              <a:bodyPr/>
              <a:lstStyle/>
              <a:p>
                <a:r>
                  <a:rPr lang="zh-CN" altLang="en-US">
                    <a:noFill/>
                  </a:rPr>
                  <a:t> </a:t>
                </a:r>
              </a:p>
            </p:txBody>
          </p:sp>
        </mc:Fallback>
      </mc:AlternateContent>
      <p:sp>
        <p:nvSpPr>
          <p:cNvPr id="15" name="文本框 14">
            <a:extLst>
              <a:ext uri="{FF2B5EF4-FFF2-40B4-BE49-F238E27FC236}">
                <a16:creationId xmlns:a16="http://schemas.microsoft.com/office/drawing/2014/main" id="{3AE3929D-D602-47E2-986B-62C3025A90E1}"/>
              </a:ext>
            </a:extLst>
          </p:cNvPr>
          <p:cNvSpPr txBox="1"/>
          <p:nvPr/>
        </p:nvSpPr>
        <p:spPr>
          <a:xfrm>
            <a:off x="424217" y="5365663"/>
            <a:ext cx="11602942" cy="460382"/>
          </a:xfrm>
          <a:prstGeom prst="rect">
            <a:avLst/>
          </a:prstGeom>
          <a:noFill/>
        </p:spPr>
        <p:txBody>
          <a:bodyPr wrap="square" rtlCol="0">
            <a:spAutoFit/>
          </a:bodyPr>
          <a:lstStyle/>
          <a:p>
            <a:pPr>
              <a:lnSpc>
                <a:spcPct val="150000"/>
              </a:lnSpc>
            </a:pPr>
            <a:r>
              <a:rPr lang="en-US" altLang="zh-CN" b="1" dirty="0" err="1"/>
              <a:t>DeepWalk</a:t>
            </a:r>
            <a:r>
              <a:rPr lang="zh-CN" altLang="en-US" b="1" dirty="0"/>
              <a:t>：</a:t>
            </a:r>
            <a:r>
              <a:rPr lang="zh-CN" altLang="en-US" sz="1600" dirty="0"/>
              <a:t>基于随机游走采样的图表示算法</a:t>
            </a:r>
            <a:r>
              <a:rPr lang="en-US" altLang="zh-CN" sz="1600" dirty="0"/>
              <a:t>	</a:t>
            </a:r>
            <a:r>
              <a:rPr lang="en-US" altLang="zh-CN" b="1" dirty="0"/>
              <a:t>AROPE</a:t>
            </a:r>
            <a:r>
              <a:rPr lang="zh-CN" altLang="en-US" b="1" dirty="0"/>
              <a:t>：</a:t>
            </a:r>
            <a:r>
              <a:rPr lang="zh-CN" altLang="en-US" sz="1600" dirty="0">
                <a:effectLst/>
                <a:latin typeface="Arial" panose="020B0604020202020204" pitchFamily="34" charset="0"/>
              </a:rPr>
              <a:t>基于代表性矩阵分解的图表示算法</a:t>
            </a:r>
            <a:r>
              <a:rPr lang="en-US" altLang="zh-CN" sz="1600" dirty="0">
                <a:effectLst/>
                <a:latin typeface="Arial" panose="020B0604020202020204" pitchFamily="34" charset="0"/>
              </a:rPr>
              <a:t>	</a:t>
            </a:r>
            <a:r>
              <a:rPr lang="en-US" altLang="zh-CN" b="1" dirty="0"/>
              <a:t>GCN</a:t>
            </a:r>
            <a:r>
              <a:rPr lang="zh-CN" altLang="en-US" b="1" dirty="0"/>
              <a:t>：</a:t>
            </a:r>
            <a:r>
              <a:rPr lang="zh-CN" altLang="en-US" sz="1600" dirty="0">
                <a:effectLst/>
                <a:latin typeface="Arial" panose="020B0604020202020204" pitchFamily="34" charset="0"/>
              </a:rPr>
              <a:t>图卷积神经网络</a:t>
            </a:r>
            <a:endParaRPr lang="en-US" altLang="zh-CN" sz="1600" dirty="0">
              <a:effectLst/>
              <a:latin typeface="Arial" panose="020B0604020202020204" pitchFamily="34" charset="0"/>
            </a:endParaRPr>
          </a:p>
        </p:txBody>
      </p:sp>
    </p:spTree>
    <p:extLst>
      <p:ext uri="{BB962C8B-B14F-4D97-AF65-F5344CB8AC3E}">
        <p14:creationId xmlns:p14="http://schemas.microsoft.com/office/powerpoint/2010/main" val="21799911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424218" y="327662"/>
            <a:ext cx="3309582" cy="769441"/>
          </a:xfrm>
          <a:prstGeom prst="rect">
            <a:avLst/>
          </a:prstGeom>
          <a:noFill/>
        </p:spPr>
        <p:txBody>
          <a:bodyPr wrap="square" rtlCol="0">
            <a:spAutoFit/>
          </a:bodyPr>
          <a:lstStyle/>
          <a:p>
            <a:r>
              <a:rPr lang="zh-CN" altLang="en-US" sz="4400" b="1" dirty="0">
                <a:latin typeface="Agency FB" panose="020B0503020202020204" pitchFamily="34" charset="0"/>
              </a:rPr>
              <a:t>实验结果</a:t>
            </a:r>
            <a:endParaRPr lang="en-US" altLang="zh-CN" sz="4400" b="1" dirty="0">
              <a:latin typeface="Agency FB" panose="020B0503020202020204" pitchFamily="34" charset="0"/>
            </a:endParaRPr>
          </a:p>
        </p:txBody>
      </p:sp>
      <p:grpSp>
        <p:nvGrpSpPr>
          <p:cNvPr id="5" name="组合 4"/>
          <p:cNvGrpSpPr/>
          <p:nvPr/>
        </p:nvGrpSpPr>
        <p:grpSpPr>
          <a:xfrm>
            <a:off x="-14514" y="255662"/>
            <a:ext cx="5508000" cy="72000"/>
            <a:chOff x="4717143" y="1103086"/>
            <a:chExt cx="3483428" cy="108000"/>
          </a:xfrm>
        </p:grpSpPr>
        <p:sp>
          <p:nvSpPr>
            <p:cNvPr id="6" name="矩形 5"/>
            <p:cNvSpPr/>
            <p:nvPr/>
          </p:nvSpPr>
          <p:spPr>
            <a:xfrm>
              <a:off x="4717143" y="1103086"/>
              <a:ext cx="1741714" cy="108000"/>
            </a:xfrm>
            <a:prstGeom prst="rect">
              <a:avLst/>
            </a:prstGeom>
            <a:solidFill>
              <a:srgbClr val="D7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7" name="矩形 6"/>
            <p:cNvSpPr/>
            <p:nvPr/>
          </p:nvSpPr>
          <p:spPr>
            <a:xfrm>
              <a:off x="6458857" y="1103086"/>
              <a:ext cx="1741714" cy="10800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sp>
        <p:nvSpPr>
          <p:cNvPr id="2" name="矩形 1">
            <a:extLst>
              <a:ext uri="{FF2B5EF4-FFF2-40B4-BE49-F238E27FC236}">
                <a16:creationId xmlns:a16="http://schemas.microsoft.com/office/drawing/2014/main" id="{AEABC84E-AA48-4FA4-8842-8BF46C21850C}"/>
              </a:ext>
            </a:extLst>
          </p:cNvPr>
          <p:cNvSpPr/>
          <p:nvPr/>
        </p:nvSpPr>
        <p:spPr>
          <a:xfrm>
            <a:off x="424218" y="1169103"/>
            <a:ext cx="6474849" cy="369332"/>
          </a:xfrm>
          <a:prstGeom prst="rect">
            <a:avLst/>
          </a:prstGeom>
        </p:spPr>
        <p:txBody>
          <a:bodyPr wrap="none">
            <a:spAutoFit/>
          </a:bodyPr>
          <a:lstStyle/>
          <a:p>
            <a:pPr marL="285750" indent="-28575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对比不同超参数调优模型不同算法在不同数据集上表现结果</a:t>
            </a:r>
          </a:p>
        </p:txBody>
      </p:sp>
      <p:pic>
        <p:nvPicPr>
          <p:cNvPr id="9" name="图片 8">
            <a:extLst>
              <a:ext uri="{FF2B5EF4-FFF2-40B4-BE49-F238E27FC236}">
                <a16:creationId xmlns:a16="http://schemas.microsoft.com/office/drawing/2014/main" id="{752BB35B-950B-43A5-8B52-82394B257564}"/>
              </a:ext>
            </a:extLst>
          </p:cNvPr>
          <p:cNvPicPr>
            <a:picLocks noChangeAspect="1"/>
          </p:cNvPicPr>
          <p:nvPr/>
        </p:nvPicPr>
        <p:blipFill>
          <a:blip r:embed="rId3"/>
          <a:stretch>
            <a:fillRect/>
          </a:stretch>
        </p:blipFill>
        <p:spPr>
          <a:xfrm>
            <a:off x="0" y="1738727"/>
            <a:ext cx="12192000" cy="4108334"/>
          </a:xfrm>
          <a:prstGeom prst="rect">
            <a:avLst/>
          </a:prstGeom>
        </p:spPr>
      </p:pic>
      <p:sp>
        <p:nvSpPr>
          <p:cNvPr id="3" name="文本框 2">
            <a:extLst>
              <a:ext uri="{FF2B5EF4-FFF2-40B4-BE49-F238E27FC236}">
                <a16:creationId xmlns:a16="http://schemas.microsoft.com/office/drawing/2014/main" id="{C3E2994A-11B9-4D03-AEED-3BBC9C463A06}"/>
              </a:ext>
            </a:extLst>
          </p:cNvPr>
          <p:cNvSpPr txBox="1"/>
          <p:nvPr/>
        </p:nvSpPr>
        <p:spPr>
          <a:xfrm>
            <a:off x="424218" y="5999584"/>
            <a:ext cx="5248794" cy="369332"/>
          </a:xfrm>
          <a:prstGeom prst="rect">
            <a:avLst/>
          </a:prstGeom>
          <a:noFill/>
        </p:spPr>
        <p:txBody>
          <a:bodyPr wrap="square" rtlCol="0">
            <a:spAutoFit/>
          </a:bodyPr>
          <a:lstStyle/>
          <a:p>
            <a:r>
              <a:rPr lang="zh-CN" altLang="en-US" dirty="0"/>
              <a:t>节点分类任务：对数据集随机保留</a:t>
            </a:r>
            <a:r>
              <a:rPr lang="en-US" altLang="zh-CN" dirty="0"/>
              <a:t>20%</a:t>
            </a:r>
            <a:r>
              <a:rPr lang="zh-CN" altLang="en-US" dirty="0"/>
              <a:t>的节点标签</a:t>
            </a:r>
          </a:p>
        </p:txBody>
      </p:sp>
      <p:sp>
        <p:nvSpPr>
          <p:cNvPr id="10" name="文本框 9">
            <a:extLst>
              <a:ext uri="{FF2B5EF4-FFF2-40B4-BE49-F238E27FC236}">
                <a16:creationId xmlns:a16="http://schemas.microsoft.com/office/drawing/2014/main" id="{246A2FB0-AAE8-407E-9B51-61D42ABDBE5D}"/>
              </a:ext>
            </a:extLst>
          </p:cNvPr>
          <p:cNvSpPr txBox="1"/>
          <p:nvPr/>
        </p:nvSpPr>
        <p:spPr>
          <a:xfrm>
            <a:off x="6366590" y="5999584"/>
            <a:ext cx="5248794" cy="369332"/>
          </a:xfrm>
          <a:prstGeom prst="rect">
            <a:avLst/>
          </a:prstGeom>
          <a:noFill/>
        </p:spPr>
        <p:txBody>
          <a:bodyPr wrap="square" rtlCol="0">
            <a:spAutoFit/>
          </a:bodyPr>
          <a:lstStyle/>
          <a:p>
            <a:r>
              <a:rPr lang="zh-CN" altLang="en-US" dirty="0"/>
              <a:t>链接预测任务：对数据集随机保留</a:t>
            </a:r>
            <a:r>
              <a:rPr lang="en-US" altLang="zh-CN" dirty="0"/>
              <a:t>20%</a:t>
            </a:r>
            <a:r>
              <a:rPr lang="zh-CN" altLang="en-US" dirty="0"/>
              <a:t>的链接</a:t>
            </a:r>
          </a:p>
        </p:txBody>
      </p:sp>
    </p:spTree>
    <p:extLst>
      <p:ext uri="{BB962C8B-B14F-4D97-AF65-F5344CB8AC3E}">
        <p14:creationId xmlns:p14="http://schemas.microsoft.com/office/powerpoint/2010/main" val="32844627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424218" y="327662"/>
            <a:ext cx="3309582" cy="769441"/>
          </a:xfrm>
          <a:prstGeom prst="rect">
            <a:avLst/>
          </a:prstGeom>
          <a:noFill/>
        </p:spPr>
        <p:txBody>
          <a:bodyPr wrap="square" rtlCol="0">
            <a:spAutoFit/>
          </a:bodyPr>
          <a:lstStyle/>
          <a:p>
            <a:r>
              <a:rPr lang="zh-CN" altLang="en-US" sz="4400" b="1" dirty="0">
                <a:latin typeface="Agency FB" panose="020B0503020202020204" pitchFamily="34" charset="0"/>
              </a:rPr>
              <a:t>实验结果</a:t>
            </a:r>
            <a:endParaRPr lang="en-US" altLang="zh-CN" sz="4400" b="1" dirty="0">
              <a:latin typeface="Agency FB" panose="020B0503020202020204" pitchFamily="34" charset="0"/>
            </a:endParaRPr>
          </a:p>
        </p:txBody>
      </p:sp>
      <p:grpSp>
        <p:nvGrpSpPr>
          <p:cNvPr id="5" name="组合 4"/>
          <p:cNvGrpSpPr/>
          <p:nvPr/>
        </p:nvGrpSpPr>
        <p:grpSpPr>
          <a:xfrm>
            <a:off x="-14514" y="255662"/>
            <a:ext cx="5508000" cy="72000"/>
            <a:chOff x="4717143" y="1103086"/>
            <a:chExt cx="3483428" cy="108000"/>
          </a:xfrm>
        </p:grpSpPr>
        <p:sp>
          <p:nvSpPr>
            <p:cNvPr id="6" name="矩形 5"/>
            <p:cNvSpPr/>
            <p:nvPr/>
          </p:nvSpPr>
          <p:spPr>
            <a:xfrm>
              <a:off x="4717143" y="1103086"/>
              <a:ext cx="1741714" cy="108000"/>
            </a:xfrm>
            <a:prstGeom prst="rect">
              <a:avLst/>
            </a:prstGeom>
            <a:solidFill>
              <a:srgbClr val="D7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7" name="矩形 6"/>
            <p:cNvSpPr/>
            <p:nvPr/>
          </p:nvSpPr>
          <p:spPr>
            <a:xfrm>
              <a:off x="6458857" y="1103086"/>
              <a:ext cx="1741714" cy="10800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pic>
        <p:nvPicPr>
          <p:cNvPr id="8" name="图片 7">
            <a:extLst>
              <a:ext uri="{FF2B5EF4-FFF2-40B4-BE49-F238E27FC236}">
                <a16:creationId xmlns:a16="http://schemas.microsoft.com/office/drawing/2014/main" id="{2B1CC9FE-E44A-4350-B866-F4124DBA3A7B}"/>
              </a:ext>
            </a:extLst>
          </p:cNvPr>
          <p:cNvPicPr>
            <a:picLocks noChangeAspect="1"/>
          </p:cNvPicPr>
          <p:nvPr/>
        </p:nvPicPr>
        <p:blipFill>
          <a:blip r:embed="rId3"/>
          <a:stretch>
            <a:fillRect/>
          </a:stretch>
        </p:blipFill>
        <p:spPr>
          <a:xfrm>
            <a:off x="1183433" y="1169103"/>
            <a:ext cx="9825134" cy="5555342"/>
          </a:xfrm>
          <a:prstGeom prst="rect">
            <a:avLst/>
          </a:prstGeom>
        </p:spPr>
      </p:pic>
    </p:spTree>
    <p:extLst>
      <p:ext uri="{BB962C8B-B14F-4D97-AF65-F5344CB8AC3E}">
        <p14:creationId xmlns:p14="http://schemas.microsoft.com/office/powerpoint/2010/main" val="33631007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424218" y="255662"/>
            <a:ext cx="3309582" cy="769441"/>
          </a:xfrm>
          <a:prstGeom prst="rect">
            <a:avLst/>
          </a:prstGeom>
          <a:noFill/>
        </p:spPr>
        <p:txBody>
          <a:bodyPr wrap="square" rtlCol="0">
            <a:spAutoFit/>
          </a:bodyPr>
          <a:lstStyle/>
          <a:p>
            <a:r>
              <a:rPr lang="zh-CN" altLang="en-US" sz="4400" b="1" dirty="0">
                <a:latin typeface="Agency FB" panose="020B0503020202020204" pitchFamily="34" charset="0"/>
              </a:rPr>
              <a:t>实验结果</a:t>
            </a:r>
            <a:endParaRPr lang="en-US" altLang="zh-CN" sz="4400" b="1" dirty="0">
              <a:latin typeface="Agency FB" panose="020B0503020202020204" pitchFamily="34" charset="0"/>
            </a:endParaRPr>
          </a:p>
        </p:txBody>
      </p:sp>
      <p:grpSp>
        <p:nvGrpSpPr>
          <p:cNvPr id="5" name="组合 4"/>
          <p:cNvGrpSpPr/>
          <p:nvPr/>
        </p:nvGrpSpPr>
        <p:grpSpPr>
          <a:xfrm>
            <a:off x="-14514" y="255662"/>
            <a:ext cx="5508000" cy="72000"/>
            <a:chOff x="4717143" y="1103086"/>
            <a:chExt cx="3483428" cy="108000"/>
          </a:xfrm>
        </p:grpSpPr>
        <p:sp>
          <p:nvSpPr>
            <p:cNvPr id="6" name="矩形 5"/>
            <p:cNvSpPr/>
            <p:nvPr/>
          </p:nvSpPr>
          <p:spPr>
            <a:xfrm>
              <a:off x="4717143" y="1103086"/>
              <a:ext cx="1741714" cy="108000"/>
            </a:xfrm>
            <a:prstGeom prst="rect">
              <a:avLst/>
            </a:prstGeom>
            <a:solidFill>
              <a:srgbClr val="D7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7" name="矩形 6"/>
            <p:cNvSpPr/>
            <p:nvPr/>
          </p:nvSpPr>
          <p:spPr>
            <a:xfrm>
              <a:off x="6458857" y="1103086"/>
              <a:ext cx="1741714" cy="10800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sp>
        <p:nvSpPr>
          <p:cNvPr id="12" name="文本框 11">
            <a:extLst>
              <a:ext uri="{FF2B5EF4-FFF2-40B4-BE49-F238E27FC236}">
                <a16:creationId xmlns:a16="http://schemas.microsoft.com/office/drawing/2014/main" id="{3F8C3455-3FEF-4A72-82DE-401342E5184E}"/>
              </a:ext>
            </a:extLst>
          </p:cNvPr>
          <p:cNvSpPr txBox="1"/>
          <p:nvPr/>
        </p:nvSpPr>
        <p:spPr>
          <a:xfrm>
            <a:off x="424218" y="1222427"/>
            <a:ext cx="10515631" cy="403957"/>
          </a:xfrm>
          <a:prstGeom prst="rect">
            <a:avLst/>
          </a:prstGeom>
          <a:noFill/>
        </p:spPr>
        <p:txBody>
          <a:bodyPr wrap="square">
            <a:spAutoFit/>
          </a:bodyPr>
          <a:lstStyle/>
          <a:p>
            <a:pPr>
              <a:lnSpc>
                <a:spcPct val="150000"/>
              </a:lnSpc>
            </a:pPr>
            <a:r>
              <a:rPr lang="en-US" altLang="zh-CN" sz="1600" dirty="0">
                <a:latin typeface="黑体" panose="02010609060101010101" pitchFamily="49" charset="-122"/>
                <a:ea typeface="黑体" panose="02010609060101010101" pitchFamily="49" charset="-122"/>
              </a:rPr>
              <a:t>e-</a:t>
            </a:r>
            <a:r>
              <a:rPr lang="en-US" altLang="zh-CN" sz="1600" dirty="0" err="1">
                <a:latin typeface="黑体" panose="02010609060101010101" pitchFamily="49" charset="-122"/>
                <a:ea typeface="黑体" panose="02010609060101010101" pitchFamily="49" charset="-122"/>
              </a:rPr>
              <a:t>AutoGR</a:t>
            </a:r>
            <a:r>
              <a:rPr lang="zh-CN" altLang="en-US" sz="1600" dirty="0">
                <a:latin typeface="黑体" panose="02010609060101010101" pitchFamily="49" charset="-122"/>
                <a:ea typeface="黑体" panose="02010609060101010101" pitchFamily="49" charset="-122"/>
              </a:rPr>
              <a:t>的可解释性作为模型的主要创新点，分别得出了以下</a:t>
            </a:r>
            <a:r>
              <a:rPr lang="en-US" altLang="zh-CN" sz="1600" dirty="0">
                <a:latin typeface="黑体" panose="02010609060101010101" pitchFamily="49" charset="-122"/>
                <a:ea typeface="黑体" panose="02010609060101010101" pitchFamily="49" charset="-122"/>
              </a:rPr>
              <a:t>3</a:t>
            </a:r>
            <a:r>
              <a:rPr lang="zh-CN" altLang="en-US" sz="1600" dirty="0">
                <a:latin typeface="黑体" panose="02010609060101010101" pitchFamily="49" charset="-122"/>
                <a:ea typeface="黑体" panose="02010609060101010101" pitchFamily="49" charset="-122"/>
              </a:rPr>
              <a:t>个图表示算法中超参数的重要性分布：</a:t>
            </a:r>
            <a:endParaRPr lang="en-US" altLang="zh-CN" sz="1800" dirty="0">
              <a:latin typeface="黑体" panose="02010609060101010101" pitchFamily="49" charset="-122"/>
              <a:ea typeface="黑体" panose="02010609060101010101" pitchFamily="49" charset="-122"/>
            </a:endParaRPr>
          </a:p>
        </p:txBody>
      </p:sp>
      <p:pic>
        <p:nvPicPr>
          <p:cNvPr id="3" name="图片 2">
            <a:extLst>
              <a:ext uri="{FF2B5EF4-FFF2-40B4-BE49-F238E27FC236}">
                <a16:creationId xmlns:a16="http://schemas.microsoft.com/office/drawing/2014/main" id="{97078BED-4073-49D1-9A5F-A350AD52D0B1}"/>
              </a:ext>
            </a:extLst>
          </p:cNvPr>
          <p:cNvPicPr>
            <a:picLocks noChangeAspect="1"/>
          </p:cNvPicPr>
          <p:nvPr/>
        </p:nvPicPr>
        <p:blipFill>
          <a:blip r:embed="rId3"/>
          <a:stretch>
            <a:fillRect/>
          </a:stretch>
        </p:blipFill>
        <p:spPr>
          <a:xfrm>
            <a:off x="0" y="1823708"/>
            <a:ext cx="12192000" cy="3157587"/>
          </a:xfrm>
          <a:prstGeom prst="rect">
            <a:avLst/>
          </a:prstGeom>
        </p:spPr>
      </p:pic>
    </p:spTree>
    <p:extLst>
      <p:ext uri="{BB962C8B-B14F-4D97-AF65-F5344CB8AC3E}">
        <p14:creationId xmlns:p14="http://schemas.microsoft.com/office/powerpoint/2010/main" val="25035661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p:cNvGrpSpPr/>
          <p:nvPr/>
        </p:nvGrpSpPr>
        <p:grpSpPr>
          <a:xfrm>
            <a:off x="0" y="1897776"/>
            <a:ext cx="12191999" cy="2828070"/>
            <a:chOff x="0" y="1897776"/>
            <a:chExt cx="12191999" cy="2828070"/>
          </a:xfrm>
        </p:grpSpPr>
        <p:sp>
          <p:nvSpPr>
            <p:cNvPr id="23" name="矩形 22"/>
            <p:cNvSpPr/>
            <p:nvPr/>
          </p:nvSpPr>
          <p:spPr>
            <a:xfrm>
              <a:off x="1623521" y="2007172"/>
              <a:ext cx="8964000" cy="2613481"/>
            </a:xfrm>
            <a:prstGeom prst="rect">
              <a:avLst/>
            </a:prstGeom>
            <a:solidFill>
              <a:schemeClr val="bg1"/>
            </a:solidFill>
            <a:ln>
              <a:noFill/>
            </a:ln>
            <a:effectLst>
              <a:outerShdw blurRad="50800" dist="38100" dir="16200000"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任意多边形 20"/>
            <p:cNvSpPr/>
            <p:nvPr/>
          </p:nvSpPr>
          <p:spPr>
            <a:xfrm flipV="1">
              <a:off x="1549725" y="4616450"/>
              <a:ext cx="9092550" cy="109396"/>
            </a:xfrm>
            <a:custGeom>
              <a:avLst/>
              <a:gdLst>
                <a:gd name="connsiteX0" fmla="*/ 4447979 w 8895958"/>
                <a:gd name="connsiteY0" fmla="*/ 0 h 337418"/>
                <a:gd name="connsiteX1" fmla="*/ 8799178 w 8895958"/>
                <a:gd name="connsiteY1" fmla="*/ 301919 h 337418"/>
                <a:gd name="connsiteX2" fmla="*/ 8895958 w 8895958"/>
                <a:gd name="connsiteY2" fmla="*/ 337418 h 337418"/>
                <a:gd name="connsiteX3" fmla="*/ 0 w 8895958"/>
                <a:gd name="connsiteY3" fmla="*/ 337418 h 337418"/>
                <a:gd name="connsiteX4" fmla="*/ 96780 w 8895958"/>
                <a:gd name="connsiteY4" fmla="*/ 301919 h 337418"/>
                <a:gd name="connsiteX5" fmla="*/ 4447979 w 8895958"/>
                <a:gd name="connsiteY5" fmla="*/ 0 h 337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95958" h="337418">
                  <a:moveTo>
                    <a:pt x="4447979" y="0"/>
                  </a:moveTo>
                  <a:cubicBezTo>
                    <a:pt x="6492412" y="0"/>
                    <a:pt x="8222332" y="127002"/>
                    <a:pt x="8799178" y="301919"/>
                  </a:cubicBezTo>
                  <a:lnTo>
                    <a:pt x="8895958" y="337418"/>
                  </a:lnTo>
                  <a:lnTo>
                    <a:pt x="0" y="337418"/>
                  </a:lnTo>
                  <a:lnTo>
                    <a:pt x="96780" y="301919"/>
                  </a:lnTo>
                  <a:cubicBezTo>
                    <a:pt x="673626" y="127002"/>
                    <a:pt x="2403546" y="0"/>
                    <a:pt x="4447979" y="0"/>
                  </a:cubicBezTo>
                  <a:close/>
                </a:path>
              </a:pathLst>
            </a:custGeom>
            <a:solidFill>
              <a:schemeClr val="bg1">
                <a:lumMod val="75000"/>
                <a:alpha val="46000"/>
              </a:schemeClr>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任意多边形 19"/>
            <p:cNvSpPr/>
            <p:nvPr/>
          </p:nvSpPr>
          <p:spPr>
            <a:xfrm>
              <a:off x="1604479" y="1897776"/>
              <a:ext cx="9092550" cy="109396"/>
            </a:xfrm>
            <a:custGeom>
              <a:avLst/>
              <a:gdLst>
                <a:gd name="connsiteX0" fmla="*/ 4447979 w 8895958"/>
                <a:gd name="connsiteY0" fmla="*/ 0 h 337418"/>
                <a:gd name="connsiteX1" fmla="*/ 8799178 w 8895958"/>
                <a:gd name="connsiteY1" fmla="*/ 301919 h 337418"/>
                <a:gd name="connsiteX2" fmla="*/ 8895958 w 8895958"/>
                <a:gd name="connsiteY2" fmla="*/ 337418 h 337418"/>
                <a:gd name="connsiteX3" fmla="*/ 0 w 8895958"/>
                <a:gd name="connsiteY3" fmla="*/ 337418 h 337418"/>
                <a:gd name="connsiteX4" fmla="*/ 96780 w 8895958"/>
                <a:gd name="connsiteY4" fmla="*/ 301919 h 337418"/>
                <a:gd name="connsiteX5" fmla="*/ 4447979 w 8895958"/>
                <a:gd name="connsiteY5" fmla="*/ 0 h 337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95958" h="337418">
                  <a:moveTo>
                    <a:pt x="4447979" y="0"/>
                  </a:moveTo>
                  <a:cubicBezTo>
                    <a:pt x="6492412" y="0"/>
                    <a:pt x="8222332" y="127002"/>
                    <a:pt x="8799178" y="301919"/>
                  </a:cubicBezTo>
                  <a:lnTo>
                    <a:pt x="8895958" y="337418"/>
                  </a:lnTo>
                  <a:lnTo>
                    <a:pt x="0" y="337418"/>
                  </a:lnTo>
                  <a:lnTo>
                    <a:pt x="96780" y="301919"/>
                  </a:lnTo>
                  <a:cubicBezTo>
                    <a:pt x="673626" y="127002"/>
                    <a:pt x="2403546" y="0"/>
                    <a:pt x="4447979" y="0"/>
                  </a:cubicBezTo>
                  <a:close/>
                </a:path>
              </a:pathLst>
            </a:custGeom>
            <a:solidFill>
              <a:schemeClr val="bg1">
                <a:lumMod val="75000"/>
                <a:alpha val="46000"/>
              </a:schemeClr>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1614000" y="2002969"/>
              <a:ext cx="8964000" cy="2613481"/>
            </a:xfrm>
            <a:prstGeom prst="rect">
              <a:avLst/>
            </a:prstGeom>
            <a:solidFill>
              <a:schemeClr val="bg1"/>
            </a:solidFill>
            <a:ln>
              <a:noFill/>
            </a:ln>
            <a:effectLst>
              <a:outerShdw blurRad="50800" dist="38100" dir="5400000" algn="t"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0" y="1998766"/>
              <a:ext cx="12191999" cy="2613481"/>
            </a:xfrm>
            <a:prstGeom prst="rect">
              <a:avLst/>
            </a:prstGeom>
            <a:pattFill prst="narVert">
              <a:fgClr>
                <a:schemeClr val="bg1">
                  <a:lumMod val="95000"/>
                </a:schemeClr>
              </a:fgClr>
              <a:bgClr>
                <a:schemeClr val="bg1"/>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 name="直接连接符 14"/>
            <p:cNvCxnSpPr/>
            <p:nvPr/>
          </p:nvCxnSpPr>
          <p:spPr>
            <a:xfrm>
              <a:off x="1614000" y="2002969"/>
              <a:ext cx="8964000" cy="0"/>
            </a:xfrm>
            <a:prstGeom prst="line">
              <a:avLst/>
            </a:prstGeom>
            <a:ln w="12700">
              <a:solidFill>
                <a:schemeClr val="bg2">
                  <a:lumMod val="25000"/>
                  <a:alpha val="50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1614000" y="4615500"/>
              <a:ext cx="8964000" cy="0"/>
            </a:xfrm>
            <a:prstGeom prst="line">
              <a:avLst/>
            </a:prstGeom>
            <a:ln w="12700">
              <a:solidFill>
                <a:schemeClr val="bg2">
                  <a:lumMod val="25000"/>
                  <a:alpha val="50000"/>
                </a:schemeClr>
              </a:solidFill>
            </a:ln>
          </p:spPr>
          <p:style>
            <a:lnRef idx="1">
              <a:schemeClr val="accent1"/>
            </a:lnRef>
            <a:fillRef idx="0">
              <a:schemeClr val="accent1"/>
            </a:fillRef>
            <a:effectRef idx="0">
              <a:schemeClr val="accent1"/>
            </a:effectRef>
            <a:fontRef idx="minor">
              <a:schemeClr val="tx1"/>
            </a:fontRef>
          </p:style>
        </p:cxnSp>
      </p:grpSp>
      <p:sp>
        <p:nvSpPr>
          <p:cNvPr id="5" name="文本框 4"/>
          <p:cNvSpPr txBox="1"/>
          <p:nvPr/>
        </p:nvSpPr>
        <p:spPr>
          <a:xfrm>
            <a:off x="1808019" y="2806546"/>
            <a:ext cx="8575963" cy="923330"/>
          </a:xfrm>
          <a:prstGeom prst="rect">
            <a:avLst/>
          </a:prstGeom>
          <a:noFill/>
        </p:spPr>
        <p:txBody>
          <a:bodyPr wrap="square" rtlCol="0">
            <a:spAutoFit/>
          </a:bodyPr>
          <a:lstStyle/>
          <a:p>
            <a:pPr algn="ctr"/>
            <a:r>
              <a:rPr lang="en-US" altLang="zh-CN" sz="5400" b="1" dirty="0">
                <a:latin typeface="Impact" panose="020B0806030902050204" pitchFamily="34" charset="0"/>
              </a:rPr>
              <a:t>THANK YOU FOR WATCHING</a:t>
            </a:r>
          </a:p>
        </p:txBody>
      </p:sp>
    </p:spTree>
    <p:extLst>
      <p:ext uri="{BB962C8B-B14F-4D97-AF65-F5344CB8AC3E}">
        <p14:creationId xmlns:p14="http://schemas.microsoft.com/office/powerpoint/2010/main" val="21134480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矩形 22"/>
          <p:cNvSpPr/>
          <p:nvPr/>
        </p:nvSpPr>
        <p:spPr>
          <a:xfrm>
            <a:off x="6096000" y="0"/>
            <a:ext cx="6096000" cy="685800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446137" y="1140284"/>
            <a:ext cx="2542596" cy="923330"/>
          </a:xfrm>
          <a:prstGeom prst="rect">
            <a:avLst/>
          </a:prstGeom>
          <a:noFill/>
        </p:spPr>
        <p:txBody>
          <a:bodyPr wrap="square" rtlCol="0">
            <a:spAutoFit/>
          </a:bodyPr>
          <a:lstStyle/>
          <a:p>
            <a:r>
              <a:rPr lang="zh-CN" altLang="en-US" sz="5400" b="1" dirty="0">
                <a:latin typeface="Impact" panose="020B0806030902050204" pitchFamily="34" charset="0"/>
              </a:rPr>
              <a:t>目录</a:t>
            </a:r>
            <a:endParaRPr lang="en-US" altLang="zh-CN" sz="5400" b="1" dirty="0">
              <a:latin typeface="Impact" panose="020B0806030902050204" pitchFamily="34" charset="0"/>
            </a:endParaRPr>
          </a:p>
        </p:txBody>
      </p:sp>
      <p:grpSp>
        <p:nvGrpSpPr>
          <p:cNvPr id="9" name="组合 8"/>
          <p:cNvGrpSpPr/>
          <p:nvPr/>
        </p:nvGrpSpPr>
        <p:grpSpPr>
          <a:xfrm>
            <a:off x="-14514" y="681110"/>
            <a:ext cx="3636000" cy="72000"/>
            <a:chOff x="4717143" y="1103086"/>
            <a:chExt cx="3483428" cy="108000"/>
          </a:xfrm>
        </p:grpSpPr>
        <p:sp>
          <p:nvSpPr>
            <p:cNvPr id="7" name="矩形 6"/>
            <p:cNvSpPr/>
            <p:nvPr/>
          </p:nvSpPr>
          <p:spPr>
            <a:xfrm>
              <a:off x="4717143" y="1103086"/>
              <a:ext cx="1741714" cy="108000"/>
            </a:xfrm>
            <a:prstGeom prst="rect">
              <a:avLst/>
            </a:prstGeom>
            <a:solidFill>
              <a:srgbClr val="D7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6458857" y="1103086"/>
              <a:ext cx="1741714" cy="10800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6" name="直接连接符 15"/>
          <p:cNvCxnSpPr/>
          <p:nvPr/>
        </p:nvCxnSpPr>
        <p:spPr>
          <a:xfrm>
            <a:off x="6380394" y="2508642"/>
            <a:ext cx="5544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6380394" y="3730943"/>
            <a:ext cx="5544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6380394" y="4890099"/>
            <a:ext cx="5544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25" name="组合 24"/>
          <p:cNvGrpSpPr/>
          <p:nvPr/>
        </p:nvGrpSpPr>
        <p:grpSpPr>
          <a:xfrm>
            <a:off x="6329592" y="1449437"/>
            <a:ext cx="6069380" cy="1015663"/>
            <a:chOff x="6270168" y="1940504"/>
            <a:chExt cx="6069380" cy="1015663"/>
          </a:xfrm>
        </p:grpSpPr>
        <p:sp>
          <p:nvSpPr>
            <p:cNvPr id="10" name="文本框 9"/>
            <p:cNvSpPr txBox="1"/>
            <p:nvPr/>
          </p:nvSpPr>
          <p:spPr>
            <a:xfrm>
              <a:off x="6270168" y="1940504"/>
              <a:ext cx="957943" cy="1015663"/>
            </a:xfrm>
            <a:prstGeom prst="rect">
              <a:avLst/>
            </a:prstGeom>
            <a:noFill/>
          </p:spPr>
          <p:txBody>
            <a:bodyPr wrap="square" rtlCol="0">
              <a:spAutoFit/>
            </a:bodyPr>
            <a:lstStyle/>
            <a:p>
              <a:pPr algn="ctr"/>
              <a:r>
                <a:rPr lang="en-US" altLang="zh-CN" sz="6000" b="1" dirty="0">
                  <a:solidFill>
                    <a:schemeClr val="bg1"/>
                  </a:solidFill>
                  <a:latin typeface="Agency FB" panose="020B0503020202020204" pitchFamily="34" charset="0"/>
                </a:rPr>
                <a:t>01</a:t>
              </a:r>
              <a:endParaRPr lang="zh-CN" altLang="en-US" sz="6000" b="1" dirty="0">
                <a:solidFill>
                  <a:schemeClr val="bg1"/>
                </a:solidFill>
                <a:latin typeface="Agency FB" panose="020B0503020202020204" pitchFamily="34" charset="0"/>
              </a:endParaRPr>
            </a:p>
          </p:txBody>
        </p:sp>
        <p:sp>
          <p:nvSpPr>
            <p:cNvPr id="19" name="文本框 18"/>
            <p:cNvSpPr txBox="1"/>
            <p:nvPr/>
          </p:nvSpPr>
          <p:spPr>
            <a:xfrm>
              <a:off x="7340509" y="2063614"/>
              <a:ext cx="4999039" cy="769441"/>
            </a:xfrm>
            <a:prstGeom prst="rect">
              <a:avLst/>
            </a:prstGeom>
            <a:noFill/>
          </p:spPr>
          <p:txBody>
            <a:bodyPr wrap="square" rtlCol="0">
              <a:spAutoFit/>
            </a:bodyPr>
            <a:lstStyle/>
            <a:p>
              <a:r>
                <a:rPr lang="zh-CN" altLang="en-US" sz="4400" b="1" dirty="0">
                  <a:solidFill>
                    <a:schemeClr val="bg1"/>
                  </a:solidFill>
                  <a:latin typeface="Agency FB" panose="020B0503020202020204" pitchFamily="34" charset="0"/>
                </a:rPr>
                <a:t>研究思路</a:t>
              </a:r>
              <a:endParaRPr lang="en-US" altLang="zh-CN" sz="4400" b="1" dirty="0">
                <a:solidFill>
                  <a:srgbClr val="D70000"/>
                </a:solidFill>
                <a:latin typeface="Agency FB" panose="020B0503020202020204" pitchFamily="34" charset="0"/>
              </a:endParaRPr>
            </a:p>
          </p:txBody>
        </p:sp>
      </p:grpSp>
      <p:grpSp>
        <p:nvGrpSpPr>
          <p:cNvPr id="26" name="组合 25"/>
          <p:cNvGrpSpPr/>
          <p:nvPr/>
        </p:nvGrpSpPr>
        <p:grpSpPr>
          <a:xfrm>
            <a:off x="6329592" y="2633732"/>
            <a:ext cx="6794737" cy="1015663"/>
            <a:chOff x="6270168" y="3124799"/>
            <a:chExt cx="6794737" cy="1015663"/>
          </a:xfrm>
        </p:grpSpPr>
        <p:sp>
          <p:nvSpPr>
            <p:cNvPr id="11" name="文本框 10"/>
            <p:cNvSpPr txBox="1"/>
            <p:nvPr/>
          </p:nvSpPr>
          <p:spPr>
            <a:xfrm>
              <a:off x="6270168" y="3124799"/>
              <a:ext cx="957943" cy="1015663"/>
            </a:xfrm>
            <a:prstGeom prst="rect">
              <a:avLst/>
            </a:prstGeom>
            <a:noFill/>
          </p:spPr>
          <p:txBody>
            <a:bodyPr wrap="square" rtlCol="0">
              <a:spAutoFit/>
            </a:bodyPr>
            <a:lstStyle/>
            <a:p>
              <a:pPr algn="ctr"/>
              <a:r>
                <a:rPr lang="en-US" altLang="zh-CN" sz="6000" b="1" dirty="0">
                  <a:solidFill>
                    <a:schemeClr val="bg1"/>
                  </a:solidFill>
                  <a:latin typeface="Agency FB" panose="020B0503020202020204" pitchFamily="34" charset="0"/>
                </a:rPr>
                <a:t>02</a:t>
              </a:r>
              <a:endParaRPr lang="zh-CN" altLang="en-US" sz="6000" b="1" dirty="0">
                <a:solidFill>
                  <a:schemeClr val="bg1"/>
                </a:solidFill>
                <a:latin typeface="Agency FB" panose="020B0503020202020204" pitchFamily="34" charset="0"/>
              </a:endParaRPr>
            </a:p>
          </p:txBody>
        </p:sp>
        <p:sp>
          <p:nvSpPr>
            <p:cNvPr id="20" name="文本框 19"/>
            <p:cNvSpPr txBox="1"/>
            <p:nvPr/>
          </p:nvSpPr>
          <p:spPr>
            <a:xfrm>
              <a:off x="7340509" y="3257712"/>
              <a:ext cx="5724396" cy="769441"/>
            </a:xfrm>
            <a:prstGeom prst="rect">
              <a:avLst/>
            </a:prstGeom>
            <a:noFill/>
          </p:spPr>
          <p:txBody>
            <a:bodyPr wrap="square" rtlCol="0">
              <a:spAutoFit/>
            </a:bodyPr>
            <a:lstStyle/>
            <a:p>
              <a:r>
                <a:rPr lang="zh-CN" altLang="en-US" sz="4400" b="1" dirty="0">
                  <a:solidFill>
                    <a:schemeClr val="bg1"/>
                  </a:solidFill>
                  <a:latin typeface="+mn-ea"/>
                </a:rPr>
                <a:t>子图计算</a:t>
              </a:r>
              <a:endParaRPr lang="en-US" altLang="zh-CN" sz="4400" b="1" dirty="0">
                <a:solidFill>
                  <a:schemeClr val="bg1"/>
                </a:solidFill>
                <a:latin typeface="+mn-ea"/>
              </a:endParaRPr>
            </a:p>
          </p:txBody>
        </p:sp>
      </p:grpSp>
      <p:grpSp>
        <p:nvGrpSpPr>
          <p:cNvPr id="27" name="组合 26"/>
          <p:cNvGrpSpPr/>
          <p:nvPr/>
        </p:nvGrpSpPr>
        <p:grpSpPr>
          <a:xfrm>
            <a:off x="6329592" y="3818027"/>
            <a:ext cx="6069379" cy="1015663"/>
            <a:chOff x="6270168" y="4309094"/>
            <a:chExt cx="6069379" cy="1015663"/>
          </a:xfrm>
        </p:grpSpPr>
        <p:sp>
          <p:nvSpPr>
            <p:cNvPr id="12" name="文本框 11"/>
            <p:cNvSpPr txBox="1"/>
            <p:nvPr/>
          </p:nvSpPr>
          <p:spPr>
            <a:xfrm>
              <a:off x="6270168" y="4309094"/>
              <a:ext cx="957943" cy="1015663"/>
            </a:xfrm>
            <a:prstGeom prst="rect">
              <a:avLst/>
            </a:prstGeom>
            <a:noFill/>
          </p:spPr>
          <p:txBody>
            <a:bodyPr wrap="square" rtlCol="0">
              <a:spAutoFit/>
            </a:bodyPr>
            <a:lstStyle/>
            <a:p>
              <a:pPr algn="ctr"/>
              <a:r>
                <a:rPr lang="en-US" altLang="zh-CN" sz="6000" b="1" dirty="0">
                  <a:solidFill>
                    <a:schemeClr val="bg1"/>
                  </a:solidFill>
                  <a:latin typeface="Agency FB" panose="020B0503020202020204" pitchFamily="34" charset="0"/>
                </a:rPr>
                <a:t>03</a:t>
              </a:r>
              <a:endParaRPr lang="zh-CN" altLang="en-US" sz="6000" b="1" dirty="0">
                <a:solidFill>
                  <a:schemeClr val="bg1"/>
                </a:solidFill>
                <a:latin typeface="Agency FB" panose="020B0503020202020204" pitchFamily="34" charset="0"/>
              </a:endParaRPr>
            </a:p>
          </p:txBody>
        </p:sp>
        <p:sp>
          <p:nvSpPr>
            <p:cNvPr id="21" name="文本框 20"/>
            <p:cNvSpPr txBox="1"/>
            <p:nvPr/>
          </p:nvSpPr>
          <p:spPr>
            <a:xfrm>
              <a:off x="7340508" y="4432204"/>
              <a:ext cx="4999039" cy="769441"/>
            </a:xfrm>
            <a:prstGeom prst="rect">
              <a:avLst/>
            </a:prstGeom>
            <a:noFill/>
          </p:spPr>
          <p:txBody>
            <a:bodyPr wrap="square" rtlCol="0">
              <a:spAutoFit/>
            </a:bodyPr>
            <a:lstStyle/>
            <a:p>
              <a:r>
                <a:rPr lang="en-US" altLang="zh-CN" sz="4400" b="1" dirty="0" err="1">
                  <a:solidFill>
                    <a:schemeClr val="bg1"/>
                  </a:solidFill>
                  <a:latin typeface="Agency FB" panose="020B0503020202020204" pitchFamily="34" charset="0"/>
                </a:rPr>
                <a:t>HyperDeco</a:t>
              </a:r>
              <a:r>
                <a:rPr lang="zh-CN" altLang="en-US" sz="4400" b="1" dirty="0">
                  <a:solidFill>
                    <a:schemeClr val="bg1"/>
                  </a:solidFill>
                  <a:latin typeface="Agency FB" panose="020B0503020202020204" pitchFamily="34" charset="0"/>
                </a:rPr>
                <a:t>算法</a:t>
              </a:r>
              <a:endParaRPr lang="en-US" altLang="zh-CN" sz="4400" b="1" dirty="0">
                <a:solidFill>
                  <a:schemeClr val="bg1"/>
                </a:solidFill>
                <a:latin typeface="Agency FB" panose="020B0503020202020204" pitchFamily="34" charset="0"/>
              </a:endParaRPr>
            </a:p>
          </p:txBody>
        </p:sp>
      </p:grpSp>
      <p:cxnSp>
        <p:nvCxnSpPr>
          <p:cNvPr id="22" name="直接连接符 21">
            <a:extLst>
              <a:ext uri="{FF2B5EF4-FFF2-40B4-BE49-F238E27FC236}">
                <a16:creationId xmlns:a16="http://schemas.microsoft.com/office/drawing/2014/main" id="{520FA191-D4A6-4D24-840A-1257D82C8CBF}"/>
              </a:ext>
            </a:extLst>
          </p:cNvPr>
          <p:cNvCxnSpPr/>
          <p:nvPr/>
        </p:nvCxnSpPr>
        <p:spPr>
          <a:xfrm>
            <a:off x="6380394" y="6074394"/>
            <a:ext cx="5544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24" name="组合 23">
            <a:extLst>
              <a:ext uri="{FF2B5EF4-FFF2-40B4-BE49-F238E27FC236}">
                <a16:creationId xmlns:a16="http://schemas.microsoft.com/office/drawing/2014/main" id="{F7BA872E-6FFB-401C-87A7-25FB296279A3}"/>
              </a:ext>
            </a:extLst>
          </p:cNvPr>
          <p:cNvGrpSpPr/>
          <p:nvPr/>
        </p:nvGrpSpPr>
        <p:grpSpPr>
          <a:xfrm>
            <a:off x="6329592" y="5002322"/>
            <a:ext cx="6096000" cy="1015663"/>
            <a:chOff x="6270168" y="4309094"/>
            <a:chExt cx="6096000" cy="1015663"/>
          </a:xfrm>
        </p:grpSpPr>
        <p:sp>
          <p:nvSpPr>
            <p:cNvPr id="28" name="文本框 27">
              <a:extLst>
                <a:ext uri="{FF2B5EF4-FFF2-40B4-BE49-F238E27FC236}">
                  <a16:creationId xmlns:a16="http://schemas.microsoft.com/office/drawing/2014/main" id="{3B5AD2CF-5263-4915-8891-C522C13964B9}"/>
                </a:ext>
              </a:extLst>
            </p:cNvPr>
            <p:cNvSpPr txBox="1"/>
            <p:nvPr/>
          </p:nvSpPr>
          <p:spPr>
            <a:xfrm>
              <a:off x="6270168" y="4309094"/>
              <a:ext cx="957943" cy="1015663"/>
            </a:xfrm>
            <a:prstGeom prst="rect">
              <a:avLst/>
            </a:prstGeom>
            <a:noFill/>
          </p:spPr>
          <p:txBody>
            <a:bodyPr wrap="square" rtlCol="0">
              <a:spAutoFit/>
            </a:bodyPr>
            <a:lstStyle/>
            <a:p>
              <a:pPr algn="ctr"/>
              <a:r>
                <a:rPr lang="en-US" altLang="zh-CN" sz="6000" b="1" dirty="0">
                  <a:solidFill>
                    <a:schemeClr val="bg1"/>
                  </a:solidFill>
                  <a:latin typeface="Agency FB" panose="020B0503020202020204" pitchFamily="34" charset="0"/>
                </a:rPr>
                <a:t>04</a:t>
              </a:r>
              <a:endParaRPr lang="zh-CN" altLang="en-US" sz="6000" b="1" dirty="0">
                <a:solidFill>
                  <a:schemeClr val="bg1"/>
                </a:solidFill>
                <a:latin typeface="Agency FB" panose="020B0503020202020204" pitchFamily="34" charset="0"/>
              </a:endParaRPr>
            </a:p>
          </p:txBody>
        </p:sp>
        <p:sp>
          <p:nvSpPr>
            <p:cNvPr id="29" name="文本框 28">
              <a:extLst>
                <a:ext uri="{FF2B5EF4-FFF2-40B4-BE49-F238E27FC236}">
                  <a16:creationId xmlns:a16="http://schemas.microsoft.com/office/drawing/2014/main" id="{8B2E2B72-DEAD-45F4-A4F3-E588CA9856B5}"/>
                </a:ext>
              </a:extLst>
            </p:cNvPr>
            <p:cNvSpPr txBox="1"/>
            <p:nvPr/>
          </p:nvSpPr>
          <p:spPr>
            <a:xfrm>
              <a:off x="7367129" y="4398871"/>
              <a:ext cx="4999039" cy="769441"/>
            </a:xfrm>
            <a:prstGeom prst="rect">
              <a:avLst/>
            </a:prstGeom>
            <a:noFill/>
          </p:spPr>
          <p:txBody>
            <a:bodyPr wrap="square" rtlCol="0">
              <a:spAutoFit/>
            </a:bodyPr>
            <a:lstStyle/>
            <a:p>
              <a:r>
                <a:rPr lang="zh-CN" altLang="en-US" sz="4400" b="1" dirty="0">
                  <a:solidFill>
                    <a:schemeClr val="bg1"/>
                  </a:solidFill>
                  <a:latin typeface="Agency FB" panose="020B0503020202020204" pitchFamily="34" charset="0"/>
                </a:rPr>
                <a:t>实验结果</a:t>
              </a:r>
              <a:endParaRPr lang="en-US" altLang="zh-CN" sz="4400" b="1" dirty="0">
                <a:solidFill>
                  <a:srgbClr val="D70000"/>
                </a:solidFill>
                <a:latin typeface="Agency FB" panose="020B0503020202020204" pitchFamily="34" charset="0"/>
              </a:endParaRPr>
            </a:p>
          </p:txBody>
        </p:sp>
      </p:grpSp>
    </p:spTree>
    <p:extLst>
      <p:ext uri="{BB962C8B-B14F-4D97-AF65-F5344CB8AC3E}">
        <p14:creationId xmlns:p14="http://schemas.microsoft.com/office/powerpoint/2010/main" val="17239212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14514" y="255662"/>
            <a:ext cx="5508000" cy="72000"/>
            <a:chOff x="4717143" y="1103086"/>
            <a:chExt cx="3483428" cy="108000"/>
          </a:xfrm>
        </p:grpSpPr>
        <p:sp>
          <p:nvSpPr>
            <p:cNvPr id="6" name="矩形 5"/>
            <p:cNvSpPr/>
            <p:nvPr/>
          </p:nvSpPr>
          <p:spPr>
            <a:xfrm>
              <a:off x="4717143" y="1103086"/>
              <a:ext cx="1741714" cy="108000"/>
            </a:xfrm>
            <a:prstGeom prst="rect">
              <a:avLst/>
            </a:prstGeom>
            <a:solidFill>
              <a:srgbClr val="D7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7" name="矩形 6"/>
            <p:cNvSpPr/>
            <p:nvPr/>
          </p:nvSpPr>
          <p:spPr>
            <a:xfrm>
              <a:off x="6458857" y="1103086"/>
              <a:ext cx="1741714" cy="10800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sp>
        <p:nvSpPr>
          <p:cNvPr id="15" name="文本框 14">
            <a:extLst>
              <a:ext uri="{FF2B5EF4-FFF2-40B4-BE49-F238E27FC236}">
                <a16:creationId xmlns:a16="http://schemas.microsoft.com/office/drawing/2014/main" id="{F8A41D00-A9FB-4F9C-8924-F94871E676FA}"/>
              </a:ext>
            </a:extLst>
          </p:cNvPr>
          <p:cNvSpPr txBox="1"/>
          <p:nvPr/>
        </p:nvSpPr>
        <p:spPr>
          <a:xfrm>
            <a:off x="424218" y="1619847"/>
            <a:ext cx="6071570" cy="369332"/>
          </a:xfrm>
          <a:prstGeom prst="rect">
            <a:avLst/>
          </a:prstGeom>
          <a:noFill/>
        </p:spPr>
        <p:txBody>
          <a:bodyPr wrap="square" rtlCol="0">
            <a:spAutoFit/>
          </a:bodyPr>
          <a:lstStyle/>
          <a:p>
            <a:r>
              <a:rPr lang="en-US" altLang="zh-CN" dirty="0"/>
              <a:t>Graph representation</a:t>
            </a:r>
            <a:r>
              <a:rPr lang="zh-CN" altLang="en-US" dirty="0"/>
              <a:t>：图表示学习</a:t>
            </a:r>
          </a:p>
        </p:txBody>
      </p:sp>
      <p:sp>
        <p:nvSpPr>
          <p:cNvPr id="19" name="文本框 18">
            <a:extLst>
              <a:ext uri="{FF2B5EF4-FFF2-40B4-BE49-F238E27FC236}">
                <a16:creationId xmlns:a16="http://schemas.microsoft.com/office/drawing/2014/main" id="{DC736E44-24CC-4F06-8CAE-A0CA879D2EE5}"/>
              </a:ext>
            </a:extLst>
          </p:cNvPr>
          <p:cNvSpPr txBox="1"/>
          <p:nvPr/>
        </p:nvSpPr>
        <p:spPr>
          <a:xfrm>
            <a:off x="424218" y="1153498"/>
            <a:ext cx="7868370" cy="369332"/>
          </a:xfrm>
          <a:prstGeom prst="rect">
            <a:avLst/>
          </a:prstGeom>
          <a:noFill/>
        </p:spPr>
        <p:txBody>
          <a:bodyPr wrap="square" rtlCol="0">
            <a:spAutoFit/>
          </a:bodyPr>
          <a:lstStyle/>
          <a:p>
            <a:pPr marL="285750" indent="-285750">
              <a:buFont typeface="Arial" panose="020B0604020202020204" pitchFamily="34" charset="0"/>
              <a:buChar char="•"/>
            </a:pPr>
            <a:r>
              <a:rPr lang="zh-CN" altLang="en-US" b="1" dirty="0"/>
              <a:t>问题背景</a:t>
            </a:r>
          </a:p>
        </p:txBody>
      </p:sp>
      <p:sp>
        <p:nvSpPr>
          <p:cNvPr id="23" name="文本框 22">
            <a:extLst>
              <a:ext uri="{FF2B5EF4-FFF2-40B4-BE49-F238E27FC236}">
                <a16:creationId xmlns:a16="http://schemas.microsoft.com/office/drawing/2014/main" id="{FD4EF572-AEEE-4B3C-866E-76EE8FCC5CE5}"/>
              </a:ext>
            </a:extLst>
          </p:cNvPr>
          <p:cNvSpPr txBox="1"/>
          <p:nvPr/>
        </p:nvSpPr>
        <p:spPr>
          <a:xfrm>
            <a:off x="424218" y="327662"/>
            <a:ext cx="3309582" cy="769441"/>
          </a:xfrm>
          <a:prstGeom prst="rect">
            <a:avLst/>
          </a:prstGeom>
          <a:noFill/>
        </p:spPr>
        <p:txBody>
          <a:bodyPr wrap="square" rtlCol="0">
            <a:spAutoFit/>
          </a:bodyPr>
          <a:lstStyle/>
          <a:p>
            <a:r>
              <a:rPr lang="zh-CN" altLang="en-US" sz="4400" b="1" dirty="0">
                <a:latin typeface="Agency FB" panose="020B0503020202020204" pitchFamily="34" charset="0"/>
              </a:rPr>
              <a:t>研究思路</a:t>
            </a:r>
            <a:endParaRPr lang="en-US" altLang="zh-CN" sz="4400" b="1" dirty="0">
              <a:latin typeface="Agency FB" panose="020B0503020202020204" pitchFamily="34" charset="0"/>
            </a:endParaRPr>
          </a:p>
        </p:txBody>
      </p:sp>
      <p:sp>
        <p:nvSpPr>
          <p:cNvPr id="10" name="文本框 9">
            <a:extLst>
              <a:ext uri="{FF2B5EF4-FFF2-40B4-BE49-F238E27FC236}">
                <a16:creationId xmlns:a16="http://schemas.microsoft.com/office/drawing/2014/main" id="{125BA936-5E7E-4B1B-B70E-5C10CCA2568E}"/>
              </a:ext>
            </a:extLst>
          </p:cNvPr>
          <p:cNvSpPr txBox="1"/>
          <p:nvPr/>
        </p:nvSpPr>
        <p:spPr>
          <a:xfrm>
            <a:off x="424218" y="2086197"/>
            <a:ext cx="5390169" cy="4227568"/>
          </a:xfrm>
          <a:prstGeom prst="rect">
            <a:avLst/>
          </a:prstGeom>
          <a:noFill/>
        </p:spPr>
        <p:txBody>
          <a:bodyPr wrap="square" rtlCol="0">
            <a:spAutoFit/>
          </a:bodyPr>
          <a:lstStyle/>
          <a:p>
            <a:pPr indent="457200">
              <a:lnSpc>
                <a:spcPct val="130000"/>
              </a:lnSpc>
            </a:pPr>
            <a:r>
              <a:rPr lang="zh-CN" altLang="en-US" sz="1600" b="0" i="0" dirty="0">
                <a:solidFill>
                  <a:srgbClr val="121212"/>
                </a:solidFill>
                <a:effectLst/>
                <a:latin typeface="-apple-system"/>
              </a:rPr>
              <a:t>现实中很多数据都是非结构化的图结构，例如社交网络、经济网络、生物医学网络、信息网络（互联网网站、学术引用）、互联网、神经网络。而网络是它们的通用语言，因此具备极大的研究价值。</a:t>
            </a:r>
            <a:endParaRPr lang="en-US" altLang="zh-CN" sz="1600" dirty="0">
              <a:solidFill>
                <a:srgbClr val="121212"/>
              </a:solidFill>
              <a:latin typeface="-apple-system"/>
            </a:endParaRPr>
          </a:p>
          <a:p>
            <a:pPr indent="457200" algn="l">
              <a:lnSpc>
                <a:spcPct val="130000"/>
              </a:lnSpc>
            </a:pPr>
            <a:r>
              <a:rPr lang="zh-CN" altLang="en-US" sz="1600" dirty="0">
                <a:solidFill>
                  <a:srgbClr val="121212"/>
                </a:solidFill>
                <a:latin typeface="-apple-system"/>
              </a:rPr>
              <a:t>图表示学习旨在</a:t>
            </a:r>
            <a:r>
              <a:rPr lang="zh-CN" altLang="en-US" sz="1600" b="1" dirty="0">
                <a:solidFill>
                  <a:srgbClr val="121212"/>
                </a:solidFill>
                <a:latin typeface="-apple-system"/>
              </a:rPr>
              <a:t>将</a:t>
            </a:r>
            <a:r>
              <a:rPr lang="zh-CN" altLang="en-US" sz="1600" b="1" i="0" dirty="0">
                <a:solidFill>
                  <a:srgbClr val="121212"/>
                </a:solidFill>
                <a:effectLst/>
                <a:latin typeface="-apple-system"/>
              </a:rPr>
              <a:t>样本表示为向量</a:t>
            </a:r>
            <a:r>
              <a:rPr lang="zh-CN" altLang="en-US" sz="1600" b="0" i="0" dirty="0">
                <a:solidFill>
                  <a:srgbClr val="121212"/>
                </a:solidFill>
                <a:effectLst/>
                <a:latin typeface="-apple-system"/>
              </a:rPr>
              <a:t>，即特征向量。不论输入是非数值类型（图片、语音、文字、逻辑表示等），或者本身就是数值类型，我们都需要将输入数字化为特征向量。</a:t>
            </a:r>
          </a:p>
          <a:p>
            <a:pPr indent="457200">
              <a:lnSpc>
                <a:spcPct val="130000"/>
              </a:lnSpc>
            </a:pPr>
            <a:r>
              <a:rPr lang="zh-CN" altLang="en-US" sz="1600" b="0" i="0" dirty="0">
                <a:solidFill>
                  <a:srgbClr val="121212"/>
                </a:solidFill>
                <a:effectLst/>
                <a:latin typeface="-apple-system"/>
              </a:rPr>
              <a:t>基于自动编码器（</a:t>
            </a:r>
            <a:r>
              <a:rPr lang="en-US" altLang="zh-CN" sz="1600" b="0" i="0" dirty="0">
                <a:solidFill>
                  <a:srgbClr val="121212"/>
                </a:solidFill>
                <a:effectLst/>
                <a:latin typeface="-apple-system"/>
              </a:rPr>
              <a:t>Auto-encoder</a:t>
            </a:r>
            <a:r>
              <a:rPr lang="zh-CN" altLang="en-US" sz="1600" b="0" i="0" dirty="0">
                <a:solidFill>
                  <a:srgbClr val="121212"/>
                </a:solidFill>
                <a:effectLst/>
                <a:latin typeface="-apple-system"/>
              </a:rPr>
              <a:t>）和词嵌入（</a:t>
            </a:r>
            <a:r>
              <a:rPr lang="en-US" altLang="zh-CN" sz="1600" b="0" i="0" dirty="0">
                <a:solidFill>
                  <a:srgbClr val="121212"/>
                </a:solidFill>
                <a:effectLst/>
                <a:latin typeface="-apple-system"/>
              </a:rPr>
              <a:t>Word-Embedding</a:t>
            </a:r>
            <a:r>
              <a:rPr lang="zh-CN" altLang="en-US" sz="1600" b="0" i="0" dirty="0">
                <a:solidFill>
                  <a:srgbClr val="121212"/>
                </a:solidFill>
                <a:effectLst/>
                <a:latin typeface="-apple-system"/>
              </a:rPr>
              <a:t>）的启发，</a:t>
            </a:r>
            <a:r>
              <a:rPr lang="zh-CN" altLang="en-US" sz="1600" b="1" i="0" dirty="0">
                <a:solidFill>
                  <a:srgbClr val="121212"/>
                </a:solidFill>
                <a:effectLst/>
                <a:latin typeface="-apple-system"/>
              </a:rPr>
              <a:t>期望转换</a:t>
            </a:r>
            <a:r>
              <a:rPr lang="zh-CN" altLang="en-US" sz="1600" b="1" dirty="0">
                <a:solidFill>
                  <a:srgbClr val="121212"/>
                </a:solidFill>
                <a:latin typeface="-apple-system"/>
              </a:rPr>
              <a:t>后（或者叫</a:t>
            </a:r>
            <a:r>
              <a:rPr lang="en-US" altLang="zh-CN" sz="1600" b="1" dirty="0">
                <a:solidFill>
                  <a:srgbClr val="121212"/>
                </a:solidFill>
                <a:latin typeface="-apple-system"/>
              </a:rPr>
              <a:t>Embedding</a:t>
            </a:r>
            <a:r>
              <a:rPr lang="zh-CN" altLang="en-US" sz="1600" b="1" dirty="0">
                <a:solidFill>
                  <a:srgbClr val="121212"/>
                </a:solidFill>
                <a:latin typeface="-apple-system"/>
              </a:rPr>
              <a:t>）的特征向量能够</a:t>
            </a:r>
            <a:r>
              <a:rPr lang="zh-CN" altLang="en-US" sz="1600" b="1" i="0" dirty="0">
                <a:solidFill>
                  <a:srgbClr val="121212"/>
                </a:solidFill>
                <a:effectLst/>
                <a:latin typeface="-apple-system"/>
              </a:rPr>
              <a:t>自带节点信息</a:t>
            </a:r>
            <a:r>
              <a:rPr lang="zh-CN" altLang="en-US" sz="1600" b="0" i="0" dirty="0">
                <a:solidFill>
                  <a:srgbClr val="121212"/>
                </a:solidFill>
                <a:effectLst/>
                <a:latin typeface="-apple-system"/>
              </a:rPr>
              <a:t>（例如在特征空间上，相似的节点会离得特别近），这将有利于机器学习的任务</a:t>
            </a:r>
          </a:p>
          <a:p>
            <a:pPr>
              <a:lnSpc>
                <a:spcPct val="130000"/>
              </a:lnSpc>
            </a:pPr>
            <a:endParaRPr lang="zh-CN" altLang="en-US" sz="1600" dirty="0"/>
          </a:p>
        </p:txBody>
      </p:sp>
      <p:pic>
        <p:nvPicPr>
          <p:cNvPr id="3" name="图片 2">
            <a:extLst>
              <a:ext uri="{FF2B5EF4-FFF2-40B4-BE49-F238E27FC236}">
                <a16:creationId xmlns:a16="http://schemas.microsoft.com/office/drawing/2014/main" id="{B087B299-324D-4C12-95E4-FBE6E250D018}"/>
              </a:ext>
            </a:extLst>
          </p:cNvPr>
          <p:cNvPicPr>
            <a:picLocks noChangeAspect="1"/>
          </p:cNvPicPr>
          <p:nvPr/>
        </p:nvPicPr>
        <p:blipFill>
          <a:blip r:embed="rId3"/>
          <a:stretch>
            <a:fillRect/>
          </a:stretch>
        </p:blipFill>
        <p:spPr>
          <a:xfrm>
            <a:off x="5999542" y="1037941"/>
            <a:ext cx="6071569" cy="3536302"/>
          </a:xfrm>
          <a:prstGeom prst="rect">
            <a:avLst/>
          </a:prstGeom>
        </p:spPr>
      </p:pic>
      <p:pic>
        <p:nvPicPr>
          <p:cNvPr id="8" name="图片 7">
            <a:extLst>
              <a:ext uri="{FF2B5EF4-FFF2-40B4-BE49-F238E27FC236}">
                <a16:creationId xmlns:a16="http://schemas.microsoft.com/office/drawing/2014/main" id="{5904459C-592F-4F12-884F-94F42F5FB5E5}"/>
              </a:ext>
            </a:extLst>
          </p:cNvPr>
          <p:cNvPicPr>
            <a:picLocks noChangeAspect="1"/>
          </p:cNvPicPr>
          <p:nvPr/>
        </p:nvPicPr>
        <p:blipFill>
          <a:blip r:embed="rId4"/>
          <a:stretch>
            <a:fillRect/>
          </a:stretch>
        </p:blipFill>
        <p:spPr>
          <a:xfrm>
            <a:off x="5999542" y="4574242"/>
            <a:ext cx="6071569" cy="2069853"/>
          </a:xfrm>
          <a:prstGeom prst="rect">
            <a:avLst/>
          </a:prstGeom>
        </p:spPr>
      </p:pic>
    </p:spTree>
    <p:extLst>
      <p:ext uri="{BB962C8B-B14F-4D97-AF65-F5344CB8AC3E}">
        <p14:creationId xmlns:p14="http://schemas.microsoft.com/office/powerpoint/2010/main" val="29535825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14514" y="255662"/>
            <a:ext cx="5508000" cy="72000"/>
            <a:chOff x="4717143" y="1103086"/>
            <a:chExt cx="3483428" cy="108000"/>
          </a:xfrm>
        </p:grpSpPr>
        <p:sp>
          <p:nvSpPr>
            <p:cNvPr id="6" name="矩形 5"/>
            <p:cNvSpPr/>
            <p:nvPr/>
          </p:nvSpPr>
          <p:spPr>
            <a:xfrm>
              <a:off x="4717143" y="1103086"/>
              <a:ext cx="1741714" cy="108000"/>
            </a:xfrm>
            <a:prstGeom prst="rect">
              <a:avLst/>
            </a:prstGeom>
            <a:solidFill>
              <a:srgbClr val="D7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7" name="矩形 6"/>
            <p:cNvSpPr/>
            <p:nvPr/>
          </p:nvSpPr>
          <p:spPr>
            <a:xfrm>
              <a:off x="6458857" y="1103086"/>
              <a:ext cx="1741714" cy="10800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sp>
        <p:nvSpPr>
          <p:cNvPr id="15" name="文本框 14">
            <a:extLst>
              <a:ext uri="{FF2B5EF4-FFF2-40B4-BE49-F238E27FC236}">
                <a16:creationId xmlns:a16="http://schemas.microsoft.com/office/drawing/2014/main" id="{F8A41D00-A9FB-4F9C-8924-F94871E676FA}"/>
              </a:ext>
            </a:extLst>
          </p:cNvPr>
          <p:cNvSpPr txBox="1"/>
          <p:nvPr/>
        </p:nvSpPr>
        <p:spPr>
          <a:xfrm>
            <a:off x="424218" y="1619847"/>
            <a:ext cx="6071570" cy="369332"/>
          </a:xfrm>
          <a:prstGeom prst="rect">
            <a:avLst/>
          </a:prstGeom>
          <a:noFill/>
        </p:spPr>
        <p:txBody>
          <a:bodyPr wrap="square" rtlCol="0">
            <a:spAutoFit/>
          </a:bodyPr>
          <a:lstStyle/>
          <a:p>
            <a:r>
              <a:rPr lang="en-US" altLang="zh-CN" dirty="0"/>
              <a:t>Hyperparameter tuning</a:t>
            </a:r>
            <a:r>
              <a:rPr lang="zh-CN" altLang="en-US" dirty="0"/>
              <a:t>：超参数调优</a:t>
            </a:r>
          </a:p>
        </p:txBody>
      </p:sp>
      <p:sp>
        <p:nvSpPr>
          <p:cNvPr id="19" name="文本框 18">
            <a:extLst>
              <a:ext uri="{FF2B5EF4-FFF2-40B4-BE49-F238E27FC236}">
                <a16:creationId xmlns:a16="http://schemas.microsoft.com/office/drawing/2014/main" id="{DC736E44-24CC-4F06-8CAE-A0CA879D2EE5}"/>
              </a:ext>
            </a:extLst>
          </p:cNvPr>
          <p:cNvSpPr txBox="1"/>
          <p:nvPr/>
        </p:nvSpPr>
        <p:spPr>
          <a:xfrm>
            <a:off x="424218" y="1153498"/>
            <a:ext cx="7868370" cy="369332"/>
          </a:xfrm>
          <a:prstGeom prst="rect">
            <a:avLst/>
          </a:prstGeom>
          <a:noFill/>
        </p:spPr>
        <p:txBody>
          <a:bodyPr wrap="square" rtlCol="0">
            <a:spAutoFit/>
          </a:bodyPr>
          <a:lstStyle/>
          <a:p>
            <a:pPr marL="285750" indent="-285750">
              <a:buFont typeface="Arial" panose="020B0604020202020204" pitchFamily="34" charset="0"/>
              <a:buChar char="•"/>
            </a:pPr>
            <a:r>
              <a:rPr lang="zh-CN" altLang="en-US" b="1" dirty="0"/>
              <a:t>问题背景</a:t>
            </a:r>
          </a:p>
        </p:txBody>
      </p:sp>
      <p:sp>
        <p:nvSpPr>
          <p:cNvPr id="23" name="文本框 22">
            <a:extLst>
              <a:ext uri="{FF2B5EF4-FFF2-40B4-BE49-F238E27FC236}">
                <a16:creationId xmlns:a16="http://schemas.microsoft.com/office/drawing/2014/main" id="{FD4EF572-AEEE-4B3C-866E-76EE8FCC5CE5}"/>
              </a:ext>
            </a:extLst>
          </p:cNvPr>
          <p:cNvSpPr txBox="1"/>
          <p:nvPr/>
        </p:nvSpPr>
        <p:spPr>
          <a:xfrm>
            <a:off x="424218" y="327662"/>
            <a:ext cx="3309582" cy="769441"/>
          </a:xfrm>
          <a:prstGeom prst="rect">
            <a:avLst/>
          </a:prstGeom>
          <a:noFill/>
        </p:spPr>
        <p:txBody>
          <a:bodyPr wrap="square" rtlCol="0">
            <a:spAutoFit/>
          </a:bodyPr>
          <a:lstStyle/>
          <a:p>
            <a:r>
              <a:rPr lang="zh-CN" altLang="en-US" sz="4400" b="1" dirty="0">
                <a:latin typeface="Agency FB" panose="020B0503020202020204" pitchFamily="34" charset="0"/>
              </a:rPr>
              <a:t>研究思路</a:t>
            </a:r>
            <a:endParaRPr lang="en-US" altLang="zh-CN" sz="4400" b="1" dirty="0">
              <a:latin typeface="Agency FB" panose="020B0503020202020204" pitchFamily="34" charset="0"/>
            </a:endParaRPr>
          </a:p>
        </p:txBody>
      </p:sp>
      <p:sp>
        <p:nvSpPr>
          <p:cNvPr id="11" name="文本框 10">
            <a:extLst>
              <a:ext uri="{FF2B5EF4-FFF2-40B4-BE49-F238E27FC236}">
                <a16:creationId xmlns:a16="http://schemas.microsoft.com/office/drawing/2014/main" id="{02FC8AC3-192A-48CE-A7DA-D69FBF39F4D0}"/>
              </a:ext>
            </a:extLst>
          </p:cNvPr>
          <p:cNvSpPr txBox="1"/>
          <p:nvPr/>
        </p:nvSpPr>
        <p:spPr>
          <a:xfrm>
            <a:off x="424218" y="2044998"/>
            <a:ext cx="11546958" cy="1527469"/>
          </a:xfrm>
          <a:prstGeom prst="rect">
            <a:avLst/>
          </a:prstGeom>
          <a:noFill/>
        </p:spPr>
        <p:txBody>
          <a:bodyPr wrap="square" rtlCol="0">
            <a:spAutoFit/>
          </a:bodyPr>
          <a:lstStyle/>
          <a:p>
            <a:pPr indent="457200">
              <a:lnSpc>
                <a:spcPct val="150000"/>
              </a:lnSpc>
            </a:pPr>
            <a:r>
              <a:rPr lang="zh-CN" altLang="en-US" sz="1600" b="0" i="0" dirty="0">
                <a:solidFill>
                  <a:srgbClr val="121212"/>
                </a:solidFill>
                <a:effectLst/>
                <a:latin typeface="-apple-system"/>
              </a:rPr>
              <a:t>在图表示学习中的超参数调优面临几个问题：</a:t>
            </a:r>
            <a:endParaRPr lang="en-US" altLang="zh-CN" sz="1600" b="0" i="0" dirty="0">
              <a:solidFill>
                <a:srgbClr val="121212"/>
              </a:solidFill>
              <a:effectLst/>
              <a:latin typeface="-apple-system"/>
            </a:endParaRPr>
          </a:p>
          <a:p>
            <a:pPr indent="457200">
              <a:lnSpc>
                <a:spcPct val="150000"/>
              </a:lnSpc>
            </a:pPr>
            <a:r>
              <a:rPr lang="en-US" altLang="zh-CN" sz="1600" dirty="0">
                <a:solidFill>
                  <a:srgbClr val="121212"/>
                </a:solidFill>
                <a:latin typeface="-apple-system"/>
              </a:rPr>
              <a:t>	1.</a:t>
            </a:r>
            <a:r>
              <a:rPr lang="zh-CN" altLang="en-US" sz="1600" dirty="0">
                <a:solidFill>
                  <a:srgbClr val="121212"/>
                </a:solidFill>
                <a:latin typeface="-apple-system"/>
              </a:rPr>
              <a:t>随着图数据量的大量增加，图表示学习的超参数的规模也急剧增长，利用人工干预的调优成本太高</a:t>
            </a:r>
            <a:endParaRPr lang="en-US" altLang="zh-CN" sz="1600" dirty="0">
              <a:solidFill>
                <a:srgbClr val="121212"/>
              </a:solidFill>
              <a:latin typeface="-apple-system"/>
            </a:endParaRPr>
          </a:p>
          <a:p>
            <a:pPr indent="457200">
              <a:lnSpc>
                <a:spcPct val="150000"/>
              </a:lnSpc>
            </a:pPr>
            <a:r>
              <a:rPr lang="en-US" altLang="zh-CN" sz="1600" dirty="0">
                <a:solidFill>
                  <a:srgbClr val="121212"/>
                </a:solidFill>
                <a:latin typeface="-apple-system"/>
              </a:rPr>
              <a:t>	2.</a:t>
            </a:r>
            <a:r>
              <a:rPr lang="zh-CN" altLang="en-US" sz="1600" dirty="0">
                <a:solidFill>
                  <a:srgbClr val="121212"/>
                </a:solidFill>
                <a:latin typeface="-apple-system"/>
              </a:rPr>
              <a:t>现有的自动超参数调优</a:t>
            </a:r>
            <a:r>
              <a:rPr lang="en-US" altLang="zh-CN" sz="1600" dirty="0" err="1">
                <a:solidFill>
                  <a:srgbClr val="121212"/>
                </a:solidFill>
                <a:latin typeface="-apple-system"/>
              </a:rPr>
              <a:t>AutoML</a:t>
            </a:r>
            <a:r>
              <a:rPr lang="zh-CN" altLang="en-US" sz="1600" dirty="0">
                <a:solidFill>
                  <a:srgbClr val="121212"/>
                </a:solidFill>
                <a:latin typeface="-apple-system"/>
              </a:rPr>
              <a:t>模型的调优过程是不可解释的黑箱优化方式</a:t>
            </a:r>
            <a:endParaRPr lang="en-US" altLang="zh-CN" sz="1600" dirty="0">
              <a:solidFill>
                <a:srgbClr val="121212"/>
              </a:solidFill>
              <a:latin typeface="-apple-system"/>
            </a:endParaRPr>
          </a:p>
          <a:p>
            <a:pPr indent="457200">
              <a:lnSpc>
                <a:spcPct val="150000"/>
              </a:lnSpc>
            </a:pPr>
            <a:r>
              <a:rPr lang="en-US" altLang="zh-CN" sz="1600" dirty="0">
                <a:solidFill>
                  <a:srgbClr val="121212"/>
                </a:solidFill>
                <a:latin typeface="-apple-system"/>
              </a:rPr>
              <a:t>	3.</a:t>
            </a:r>
            <a:r>
              <a:rPr lang="zh-CN" altLang="en-US" sz="1600" dirty="0">
                <a:solidFill>
                  <a:srgbClr val="121212"/>
                </a:solidFill>
                <a:latin typeface="-apple-system"/>
              </a:rPr>
              <a:t>现有方法运用在图数据上效果并不良好，如随机森林方法，贝叶斯优化方法</a:t>
            </a:r>
            <a:endParaRPr lang="zh-CN" altLang="en-US" sz="1600" dirty="0"/>
          </a:p>
        </p:txBody>
      </p:sp>
      <p:sp>
        <p:nvSpPr>
          <p:cNvPr id="12" name="文本框 11">
            <a:extLst>
              <a:ext uri="{FF2B5EF4-FFF2-40B4-BE49-F238E27FC236}">
                <a16:creationId xmlns:a16="http://schemas.microsoft.com/office/drawing/2014/main" id="{7341852A-32BD-416D-A2E1-4F1CC176CBBD}"/>
              </a:ext>
            </a:extLst>
          </p:cNvPr>
          <p:cNvSpPr txBox="1"/>
          <p:nvPr/>
        </p:nvSpPr>
        <p:spPr>
          <a:xfrm>
            <a:off x="424218" y="3748038"/>
            <a:ext cx="7868370" cy="369332"/>
          </a:xfrm>
          <a:prstGeom prst="rect">
            <a:avLst/>
          </a:prstGeom>
          <a:noFill/>
        </p:spPr>
        <p:txBody>
          <a:bodyPr wrap="square" rtlCol="0">
            <a:spAutoFit/>
          </a:bodyPr>
          <a:lstStyle/>
          <a:p>
            <a:pPr marL="285750" indent="-285750">
              <a:buFont typeface="Arial" panose="020B0604020202020204" pitchFamily="34" charset="0"/>
              <a:buChar char="•"/>
            </a:pPr>
            <a:r>
              <a:rPr lang="zh-CN" altLang="en-US" b="1" dirty="0"/>
              <a:t>模型提出</a:t>
            </a:r>
          </a:p>
        </p:txBody>
      </p:sp>
      <p:sp>
        <p:nvSpPr>
          <p:cNvPr id="13" name="文本框 12">
            <a:extLst>
              <a:ext uri="{FF2B5EF4-FFF2-40B4-BE49-F238E27FC236}">
                <a16:creationId xmlns:a16="http://schemas.microsoft.com/office/drawing/2014/main" id="{1337DC30-3061-4109-A0EC-669B9E521248}"/>
              </a:ext>
            </a:extLst>
          </p:cNvPr>
          <p:cNvSpPr txBox="1"/>
          <p:nvPr/>
        </p:nvSpPr>
        <p:spPr>
          <a:xfrm>
            <a:off x="424218" y="4177033"/>
            <a:ext cx="8906394" cy="369332"/>
          </a:xfrm>
          <a:prstGeom prst="rect">
            <a:avLst/>
          </a:prstGeom>
          <a:noFill/>
        </p:spPr>
        <p:txBody>
          <a:bodyPr wrap="square" rtlCol="0">
            <a:spAutoFit/>
          </a:bodyPr>
          <a:lstStyle/>
          <a:p>
            <a:r>
              <a:rPr lang="en-US" altLang="zh-CN" dirty="0"/>
              <a:t>e-</a:t>
            </a:r>
            <a:r>
              <a:rPr lang="en-US" altLang="zh-CN" dirty="0" err="1"/>
              <a:t>AutoGR</a:t>
            </a:r>
            <a:r>
              <a:rPr lang="en-US" altLang="zh-CN" dirty="0"/>
              <a:t>(explainable automated graph representation)</a:t>
            </a:r>
            <a:r>
              <a:rPr lang="zh-CN" altLang="en-US" dirty="0"/>
              <a:t>：可解释的自动图表示方法</a:t>
            </a:r>
          </a:p>
        </p:txBody>
      </p:sp>
      <p:sp>
        <p:nvSpPr>
          <p:cNvPr id="16" name="文本框 15">
            <a:extLst>
              <a:ext uri="{FF2B5EF4-FFF2-40B4-BE49-F238E27FC236}">
                <a16:creationId xmlns:a16="http://schemas.microsoft.com/office/drawing/2014/main" id="{72375F45-0A09-4E90-9CE4-770BD3E93EE3}"/>
              </a:ext>
            </a:extLst>
          </p:cNvPr>
          <p:cNvSpPr txBox="1"/>
          <p:nvPr/>
        </p:nvSpPr>
        <p:spPr>
          <a:xfrm>
            <a:off x="1362486" y="4606028"/>
            <a:ext cx="9335440" cy="1158138"/>
          </a:xfrm>
          <a:prstGeom prst="rect">
            <a:avLst/>
          </a:prstGeom>
          <a:noFill/>
        </p:spPr>
        <p:txBody>
          <a:bodyPr wrap="square">
            <a:spAutoFit/>
          </a:bodyPr>
          <a:lstStyle/>
          <a:p>
            <a:pPr>
              <a:lnSpc>
                <a:spcPct val="150000"/>
              </a:lnSpc>
            </a:pPr>
            <a:r>
              <a:rPr lang="zh-CN" altLang="en-US" sz="1600" dirty="0">
                <a:solidFill>
                  <a:srgbClr val="121212"/>
                </a:solidFill>
                <a:latin typeface="-apple-system"/>
              </a:rPr>
              <a:t>1.首次研究了具有超参数重要性的图表示的可解释自动机器学习问题</a:t>
            </a:r>
          </a:p>
          <a:p>
            <a:pPr>
              <a:lnSpc>
                <a:spcPct val="150000"/>
              </a:lnSpc>
            </a:pPr>
            <a:r>
              <a:rPr lang="zh-CN" altLang="en-US" sz="1600" dirty="0">
                <a:solidFill>
                  <a:srgbClr val="121212"/>
                </a:solidFill>
                <a:latin typeface="-apple-system"/>
              </a:rPr>
              <a:t>2.框架可以解释每个超参数如何对模型性能做出贡献，设定了一个非线性去相关加权回归函数</a:t>
            </a:r>
          </a:p>
          <a:p>
            <a:pPr>
              <a:lnSpc>
                <a:spcPct val="150000"/>
              </a:lnSpc>
            </a:pPr>
            <a:r>
              <a:rPr lang="en-US" altLang="zh-CN" sz="1600" dirty="0">
                <a:solidFill>
                  <a:srgbClr val="121212"/>
                </a:solidFill>
                <a:latin typeface="-apple-system"/>
              </a:rPr>
              <a:t>3</a:t>
            </a:r>
            <a:r>
              <a:rPr lang="zh-CN" altLang="en-US" sz="1600" dirty="0">
                <a:solidFill>
                  <a:srgbClr val="121212"/>
                </a:solidFill>
                <a:latin typeface="-apple-system"/>
              </a:rPr>
              <a:t>.性能优于各种先进算法</a:t>
            </a:r>
          </a:p>
        </p:txBody>
      </p:sp>
    </p:spTree>
    <p:extLst>
      <p:ext uri="{BB962C8B-B14F-4D97-AF65-F5344CB8AC3E}">
        <p14:creationId xmlns:p14="http://schemas.microsoft.com/office/powerpoint/2010/main" val="16168291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424218" y="327662"/>
            <a:ext cx="3309582" cy="769441"/>
          </a:xfrm>
          <a:prstGeom prst="rect">
            <a:avLst/>
          </a:prstGeom>
          <a:noFill/>
        </p:spPr>
        <p:txBody>
          <a:bodyPr wrap="square" rtlCol="0">
            <a:spAutoFit/>
          </a:bodyPr>
          <a:lstStyle/>
          <a:p>
            <a:r>
              <a:rPr lang="zh-CN" altLang="en-US" sz="4400" b="1" dirty="0">
                <a:latin typeface="Agency FB" panose="020B0503020202020204" pitchFamily="34" charset="0"/>
              </a:rPr>
              <a:t>模型方法</a:t>
            </a:r>
            <a:endParaRPr lang="en-US" altLang="zh-CN" sz="4400" b="1" dirty="0">
              <a:latin typeface="Agency FB" panose="020B0503020202020204" pitchFamily="34" charset="0"/>
            </a:endParaRPr>
          </a:p>
        </p:txBody>
      </p:sp>
      <p:grpSp>
        <p:nvGrpSpPr>
          <p:cNvPr id="5" name="组合 4"/>
          <p:cNvGrpSpPr/>
          <p:nvPr/>
        </p:nvGrpSpPr>
        <p:grpSpPr>
          <a:xfrm>
            <a:off x="-14514" y="255662"/>
            <a:ext cx="5508000" cy="72000"/>
            <a:chOff x="4717143" y="1103086"/>
            <a:chExt cx="3483428" cy="108000"/>
          </a:xfrm>
        </p:grpSpPr>
        <p:sp>
          <p:nvSpPr>
            <p:cNvPr id="6" name="矩形 5"/>
            <p:cNvSpPr/>
            <p:nvPr/>
          </p:nvSpPr>
          <p:spPr>
            <a:xfrm>
              <a:off x="4717143" y="1103086"/>
              <a:ext cx="1741714" cy="108000"/>
            </a:xfrm>
            <a:prstGeom prst="rect">
              <a:avLst/>
            </a:prstGeom>
            <a:solidFill>
              <a:srgbClr val="D7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7" name="矩形 6"/>
            <p:cNvSpPr/>
            <p:nvPr/>
          </p:nvSpPr>
          <p:spPr>
            <a:xfrm>
              <a:off x="6458857" y="1103086"/>
              <a:ext cx="1741714" cy="10800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sp>
        <p:nvSpPr>
          <p:cNvPr id="16" name="文本框 15">
            <a:extLst>
              <a:ext uri="{FF2B5EF4-FFF2-40B4-BE49-F238E27FC236}">
                <a16:creationId xmlns:a16="http://schemas.microsoft.com/office/drawing/2014/main" id="{EA7EE6D4-83DE-40E2-8730-60AA8B4A09F7}"/>
              </a:ext>
            </a:extLst>
          </p:cNvPr>
          <p:cNvSpPr txBox="1"/>
          <p:nvPr/>
        </p:nvSpPr>
        <p:spPr>
          <a:xfrm>
            <a:off x="424218" y="1032677"/>
            <a:ext cx="8142266" cy="460382"/>
          </a:xfrm>
          <a:prstGeom prst="rect">
            <a:avLst/>
          </a:prstGeom>
          <a:noFill/>
          <a:ln w="19050">
            <a:noFill/>
            <a:prstDash val="dash"/>
          </a:ln>
        </p:spPr>
        <p:txBody>
          <a:bodyPr wrap="square" rtlCol="0">
            <a:spAutoFit/>
          </a:bodyPr>
          <a:lstStyle/>
          <a:p>
            <a:pPr marL="285750" indent="-285750">
              <a:lnSpc>
                <a:spcPct val="150000"/>
              </a:lnSpc>
              <a:buFont typeface="Arial" panose="020B0604020202020204" pitchFamily="34" charset="0"/>
              <a:buChar char="•"/>
            </a:pPr>
            <a:r>
              <a:rPr lang="zh-CN" altLang="en-US" b="1" dirty="0"/>
              <a:t>研究问题定义</a:t>
            </a:r>
            <a:r>
              <a:rPr lang="zh-CN" altLang="en-US" dirty="0"/>
              <a:t>：</a:t>
            </a:r>
            <a:endParaRPr lang="en-US" altLang="zh-CN" dirty="0"/>
          </a:p>
        </p:txBody>
      </p:sp>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6D2046B7-A1CD-48CE-B109-CD1630E2627D}"/>
                  </a:ext>
                </a:extLst>
              </p:cNvPr>
              <p:cNvSpPr txBox="1"/>
              <p:nvPr/>
            </p:nvSpPr>
            <p:spPr>
              <a:xfrm>
                <a:off x="741459" y="1493220"/>
                <a:ext cx="7749398" cy="3358612"/>
              </a:xfrm>
              <a:prstGeom prst="rect">
                <a:avLst/>
              </a:prstGeom>
              <a:noFill/>
            </p:spPr>
            <p:txBody>
              <a:bodyPr wrap="square" rtlCol="0">
                <a:spAutoFit/>
              </a:bodyPr>
              <a:lstStyle/>
              <a:p>
                <a:pPr>
                  <a:lnSpc>
                    <a:spcPct val="150000"/>
                  </a:lnSpc>
                </a:pPr>
                <a:r>
                  <a:rPr lang="zh-CN" altLang="en-US" sz="1600" dirty="0">
                    <a:latin typeface="+mn-ea"/>
                  </a:rPr>
                  <a:t>①由于原始的图数据规模巨大，直接在原始图</a:t>
                </a:r>
                <a14:m>
                  <m:oMath xmlns:m="http://schemas.openxmlformats.org/officeDocument/2006/math">
                    <m:r>
                      <a:rPr lang="en-US" altLang="zh-CN" sz="1600" b="0" i="1" smtClean="0">
                        <a:latin typeface="Cambria Math" panose="02040503050406030204" pitchFamily="18" charset="0"/>
                      </a:rPr>
                      <m:t>𝐺</m:t>
                    </m:r>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𝑉</m:t>
                    </m:r>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𝐸</m:t>
                    </m:r>
                    <m:r>
                      <a:rPr lang="en-US" altLang="zh-CN" sz="1600" b="0" i="1" smtClean="0">
                        <a:latin typeface="Cambria Math" panose="02040503050406030204" pitchFamily="18" charset="0"/>
                      </a:rPr>
                      <m:t>)</m:t>
                    </m:r>
                    <m:r>
                      <a:rPr lang="zh-CN" altLang="en-US" sz="1600" i="1">
                        <a:latin typeface="Cambria Math" panose="02040503050406030204" pitchFamily="18" charset="0"/>
                      </a:rPr>
                      <m:t>进行</m:t>
                    </m:r>
                  </m:oMath>
                </a14:m>
                <a:r>
                  <a:rPr lang="zh-CN" altLang="en-US" sz="1600" dirty="0">
                    <a:latin typeface="+mn-ea"/>
                  </a:rPr>
                  <a:t>实验不可行，故将原始图划分为</a:t>
                </a:r>
                <a14:m>
                  <m:oMath xmlns:m="http://schemas.openxmlformats.org/officeDocument/2006/math">
                    <m:r>
                      <a:rPr lang="en-US" altLang="zh-CN" sz="1600" b="0" i="1" smtClean="0">
                        <a:latin typeface="Cambria Math" panose="02040503050406030204" pitchFamily="18" charset="0"/>
                      </a:rPr>
                      <m:t>𝑠</m:t>
                    </m:r>
                  </m:oMath>
                </a14:m>
                <a:r>
                  <a:rPr lang="zh-CN" altLang="en-US" sz="1600" dirty="0">
                    <a:latin typeface="+mn-ea"/>
                  </a:rPr>
                  <a:t>个子图</a:t>
                </a:r>
                <a14:m>
                  <m:oMath xmlns:m="http://schemas.openxmlformats.org/officeDocument/2006/math">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𝐺</m:t>
                        </m:r>
                      </m:e>
                      <m:sub>
                        <m:r>
                          <a:rPr lang="en-US" altLang="zh-CN" sz="1600" b="0" i="1" smtClean="0">
                            <a:latin typeface="Cambria Math" panose="02040503050406030204" pitchFamily="18" charset="0"/>
                          </a:rPr>
                          <m:t>𝑖</m:t>
                        </m:r>
                      </m:sub>
                    </m:sSub>
                    <m:r>
                      <a:rPr lang="en-US" altLang="zh-CN" sz="1600" b="0" i="1" smtClean="0">
                        <a:latin typeface="Cambria Math" panose="02040503050406030204" pitchFamily="18" charset="0"/>
                      </a:rPr>
                      <m:t>=</m:t>
                    </m:r>
                    <m:d>
                      <m:dPr>
                        <m:ctrlPr>
                          <a:rPr lang="en-US" altLang="zh-CN" sz="1600" b="0" i="1" smtClean="0">
                            <a:latin typeface="Cambria Math" panose="02040503050406030204" pitchFamily="18" charset="0"/>
                          </a:rPr>
                        </m:ctrlPr>
                      </m:dPr>
                      <m:e>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𝑉</m:t>
                            </m:r>
                          </m:e>
                          <m:sub>
                            <m:r>
                              <a:rPr lang="en-US" altLang="zh-CN" sz="1600" b="0" i="1" smtClean="0">
                                <a:latin typeface="Cambria Math" panose="02040503050406030204" pitchFamily="18" charset="0"/>
                              </a:rPr>
                              <m:t>𝑖</m:t>
                            </m:r>
                          </m:sub>
                        </m:sSub>
                        <m:r>
                          <a:rPr lang="en-US" altLang="zh-CN" sz="1600" b="0" i="1" smtClean="0">
                            <a:latin typeface="Cambria Math" panose="02040503050406030204" pitchFamily="18" charset="0"/>
                          </a:rPr>
                          <m:t>,</m:t>
                        </m:r>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𝐸</m:t>
                            </m:r>
                          </m:e>
                          <m:sub>
                            <m:r>
                              <a:rPr lang="en-US" altLang="zh-CN" sz="1600" b="0" i="1" smtClean="0">
                                <a:latin typeface="Cambria Math" panose="02040503050406030204" pitchFamily="18" charset="0"/>
                              </a:rPr>
                              <m:t>𝑖</m:t>
                            </m:r>
                          </m:sub>
                        </m:sSub>
                      </m:e>
                    </m:d>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𝑖</m:t>
                    </m:r>
                    <m:r>
                      <a:rPr lang="en-US" altLang="zh-CN" sz="1600" b="0" i="1" smtClean="0">
                        <a:latin typeface="Cambria Math" panose="02040503050406030204" pitchFamily="18" charset="0"/>
                      </a:rPr>
                      <m:t>=0,1,2…</m:t>
                    </m:r>
                    <m:r>
                      <a:rPr lang="en-US" altLang="zh-CN" sz="1600" b="0" i="1" smtClean="0">
                        <a:latin typeface="Cambria Math" panose="02040503050406030204" pitchFamily="18" charset="0"/>
                      </a:rPr>
                      <m:t>𝑠</m:t>
                    </m:r>
                  </m:oMath>
                </a14:m>
                <a:endParaRPr lang="en-US" altLang="zh-CN" sz="1600" dirty="0">
                  <a:latin typeface="+mn-ea"/>
                </a:endParaRPr>
              </a:p>
              <a:p>
                <a:pPr>
                  <a:lnSpc>
                    <a:spcPct val="150000"/>
                  </a:lnSpc>
                </a:pPr>
                <a:endParaRPr lang="en-US" altLang="zh-CN" sz="1600" dirty="0">
                  <a:latin typeface="+mn-ea"/>
                </a:endParaRPr>
              </a:p>
              <a:p>
                <a:pPr>
                  <a:lnSpc>
                    <a:spcPct val="150000"/>
                  </a:lnSpc>
                </a:pPr>
                <a:r>
                  <a:rPr lang="zh-CN" altLang="en-US" sz="1600" dirty="0">
                    <a:latin typeface="+mn-ea"/>
                  </a:rPr>
                  <a:t>②同时定义一个度量算法表现性的函数</a:t>
                </a:r>
                <a14:m>
                  <m:oMath xmlns:m="http://schemas.openxmlformats.org/officeDocument/2006/math">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𝑃</m:t>
                        </m:r>
                      </m:e>
                      <m:sub>
                        <m:r>
                          <a:rPr lang="en-US" altLang="zh-CN" sz="1600" b="0" i="1" smtClean="0">
                            <a:latin typeface="Cambria Math" panose="02040503050406030204" pitchFamily="18" charset="0"/>
                          </a:rPr>
                          <m:t>𝑅</m:t>
                        </m:r>
                      </m:sub>
                    </m:sSub>
                    <m:r>
                      <a:rPr lang="en-US" altLang="zh-CN" sz="1600" b="0" i="1" smtClean="0">
                        <a:latin typeface="Cambria Math" panose="02040503050406030204" pitchFamily="18" charset="0"/>
                      </a:rPr>
                      <m:t>(</m:t>
                    </m:r>
                    <m:r>
                      <m:rPr>
                        <m:sty m:val="p"/>
                      </m:rPr>
                      <a:rPr lang="en-US" altLang="zh-CN" sz="1600" b="0" i="0" smtClean="0">
                        <a:latin typeface="Cambria Math" panose="02040503050406030204" pitchFamily="18" charset="0"/>
                      </a:rPr>
                      <m:t>Λ</m:t>
                    </m:r>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𝐺</m:t>
                    </m:r>
                    <m:r>
                      <a:rPr lang="en-US" altLang="zh-CN" sz="1600" b="0" i="1" smtClean="0">
                        <a:latin typeface="Cambria Math" panose="02040503050406030204" pitchFamily="18" charset="0"/>
                      </a:rPr>
                      <m:t>)</m:t>
                    </m:r>
                  </m:oMath>
                </a14:m>
                <a:r>
                  <a:rPr lang="zh-CN" altLang="en-US" sz="1600" dirty="0">
                    <a:latin typeface="+mn-ea"/>
                  </a:rPr>
                  <a:t>，其中</a:t>
                </a:r>
                <a14:m>
                  <m:oMath xmlns:m="http://schemas.openxmlformats.org/officeDocument/2006/math">
                    <m:r>
                      <a:rPr lang="en-US" altLang="zh-CN" sz="1600" b="0" i="1" smtClean="0">
                        <a:latin typeface="Cambria Math" panose="02040503050406030204" pitchFamily="18" charset="0"/>
                      </a:rPr>
                      <m:t>𝑅</m:t>
                    </m:r>
                  </m:oMath>
                </a14:m>
                <a:r>
                  <a:rPr lang="zh-CN" altLang="en-US" sz="1600" dirty="0">
                    <a:latin typeface="+mn-ea"/>
                  </a:rPr>
                  <a:t>为采用的算法，</a:t>
                </a:r>
                <a:r>
                  <a:rPr lang="en-US" altLang="zh-CN" sz="1600" dirty="0"/>
                  <a:t> </a:t>
                </a:r>
                <a14:m>
                  <m:oMath xmlns:m="http://schemas.openxmlformats.org/officeDocument/2006/math">
                    <m:r>
                      <m:rPr>
                        <m:sty m:val="p"/>
                      </m:rPr>
                      <a:rPr lang="en-US" altLang="zh-CN" sz="1600" b="0" i="0" smtClean="0">
                        <a:latin typeface="Cambria Math" panose="02040503050406030204" pitchFamily="18" charset="0"/>
                      </a:rPr>
                      <m:t>Λ</m:t>
                    </m:r>
                  </m:oMath>
                </a14:m>
                <a:r>
                  <a:rPr lang="zh-CN" altLang="en-US" sz="1600" dirty="0">
                    <a:latin typeface="+mn-ea"/>
                  </a:rPr>
                  <a:t>为采用的超参数设置策略，算法表现性的度量在文中定义为通过图嵌入后进行节点分类的准确率和边预测的准确率</a:t>
                </a:r>
                <a:endParaRPr lang="en-US" altLang="zh-CN" sz="1600" dirty="0">
                  <a:latin typeface="+mn-ea"/>
                </a:endParaRPr>
              </a:p>
              <a:p>
                <a:pPr>
                  <a:lnSpc>
                    <a:spcPct val="150000"/>
                  </a:lnSpc>
                </a:pPr>
                <a:endParaRPr lang="en-US" altLang="zh-CN" sz="1600" dirty="0">
                  <a:latin typeface="+mn-ea"/>
                </a:endParaRPr>
              </a:p>
              <a:p>
                <a:pPr>
                  <a:lnSpc>
                    <a:spcPct val="150000"/>
                  </a:lnSpc>
                </a:pPr>
                <a:r>
                  <a:rPr lang="zh-CN" altLang="en-US" sz="1600" dirty="0">
                    <a:latin typeface="+mn-ea"/>
                  </a:rPr>
                  <a:t>③本文目的即通过在</a:t>
                </a:r>
                <a14:m>
                  <m:oMath xmlns:m="http://schemas.openxmlformats.org/officeDocument/2006/math">
                    <m:r>
                      <a:rPr lang="en-US" altLang="zh-CN" sz="1600" b="0" i="1" smtClean="0">
                        <a:latin typeface="Cambria Math" panose="02040503050406030204" pitchFamily="18" charset="0"/>
                      </a:rPr>
                      <m:t>𝑠</m:t>
                    </m:r>
                  </m:oMath>
                </a14:m>
                <a:r>
                  <a:rPr lang="zh-CN" altLang="en-US" sz="1600" dirty="0">
                    <a:latin typeface="+mn-ea"/>
                  </a:rPr>
                  <a:t>个子图上进行算法表现性</a:t>
                </a:r>
                <a14:m>
                  <m:oMath xmlns:m="http://schemas.openxmlformats.org/officeDocument/2006/math">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𝑃</m:t>
                        </m:r>
                      </m:e>
                      <m:sub>
                        <m:r>
                          <a:rPr lang="en-US" altLang="zh-CN" sz="1600" i="1">
                            <a:latin typeface="Cambria Math" panose="02040503050406030204" pitchFamily="18" charset="0"/>
                          </a:rPr>
                          <m:t>𝑅</m:t>
                        </m:r>
                      </m:sub>
                    </m:sSub>
                    <m:r>
                      <a:rPr lang="en-US" altLang="zh-CN" sz="1600" i="1">
                        <a:latin typeface="Cambria Math" panose="02040503050406030204" pitchFamily="18" charset="0"/>
                      </a:rPr>
                      <m:t>(</m:t>
                    </m:r>
                    <m:sSup>
                      <m:sSupPr>
                        <m:ctrlPr>
                          <a:rPr lang="en-US" altLang="zh-CN" sz="1600" b="0" i="1" smtClean="0">
                            <a:latin typeface="Cambria Math" panose="02040503050406030204" pitchFamily="18" charset="0"/>
                          </a:rPr>
                        </m:ctrlPr>
                      </m:sSupPr>
                      <m:e>
                        <m:r>
                          <m:rPr>
                            <m:sty m:val="p"/>
                          </m:rPr>
                          <a:rPr lang="en-US" altLang="zh-CN" sz="1600">
                            <a:latin typeface="Cambria Math" panose="02040503050406030204" pitchFamily="18" charset="0"/>
                          </a:rPr>
                          <m:t>Λ</m:t>
                        </m:r>
                      </m:e>
                      <m:sup>
                        <m:r>
                          <a:rPr lang="en-US" altLang="zh-CN" sz="1600" b="0" i="1" smtClean="0">
                            <a:latin typeface="Cambria Math" panose="02040503050406030204" pitchFamily="18" charset="0"/>
                          </a:rPr>
                          <m:t>∗</m:t>
                        </m:r>
                      </m:sup>
                    </m:sSup>
                    <m:r>
                      <a:rPr lang="en-US" altLang="zh-CN" sz="1600" i="1">
                        <a:latin typeface="Cambria Math" panose="02040503050406030204" pitchFamily="18" charset="0"/>
                      </a:rPr>
                      <m:t>,</m:t>
                    </m:r>
                    <m:sSub>
                      <m:sSubPr>
                        <m:ctrlPr>
                          <a:rPr lang="en-US" altLang="zh-CN" sz="1600" b="0" i="1" smtClean="0">
                            <a:latin typeface="Cambria Math" panose="02040503050406030204" pitchFamily="18" charset="0"/>
                          </a:rPr>
                        </m:ctrlPr>
                      </m:sSubPr>
                      <m:e>
                        <m:r>
                          <a:rPr lang="en-US" altLang="zh-CN" sz="1600" i="1">
                            <a:latin typeface="Cambria Math" panose="02040503050406030204" pitchFamily="18" charset="0"/>
                          </a:rPr>
                          <m:t>𝐺</m:t>
                        </m:r>
                      </m:e>
                      <m:sub>
                        <m:r>
                          <a:rPr lang="en-US" altLang="zh-CN" sz="1600" b="0" i="1" smtClean="0">
                            <a:latin typeface="Cambria Math" panose="02040503050406030204" pitchFamily="18" charset="0"/>
                          </a:rPr>
                          <m:t>𝑖</m:t>
                        </m:r>
                      </m:sub>
                    </m:sSub>
                    <m:r>
                      <a:rPr lang="en-US" altLang="zh-CN" sz="1600" i="1">
                        <a:latin typeface="Cambria Math" panose="02040503050406030204" pitchFamily="18" charset="0"/>
                      </a:rPr>
                      <m:t>)</m:t>
                    </m:r>
                  </m:oMath>
                </a14:m>
                <a:r>
                  <a:rPr lang="zh-CN" altLang="en-US" sz="1600" dirty="0">
                    <a:latin typeface="+mn-ea"/>
                  </a:rPr>
                  <a:t>的分析，通过这些取得的性能结果来推断出符合原始图的最优超参数设置</a:t>
                </a:r>
                <a:endParaRPr lang="en-US" altLang="zh-CN" sz="1600" dirty="0">
                  <a:latin typeface="+mn-ea"/>
                </a:endParaRPr>
              </a:p>
            </p:txBody>
          </p:sp>
        </mc:Choice>
        <mc:Fallback xmlns="">
          <p:sp>
            <p:nvSpPr>
              <p:cNvPr id="17" name="文本框 16">
                <a:extLst>
                  <a:ext uri="{FF2B5EF4-FFF2-40B4-BE49-F238E27FC236}">
                    <a16:creationId xmlns:a16="http://schemas.microsoft.com/office/drawing/2014/main" id="{6D2046B7-A1CD-48CE-B109-CD1630E2627D}"/>
                  </a:ext>
                </a:extLst>
              </p:cNvPr>
              <p:cNvSpPr txBox="1">
                <a:spLocks noRot="1" noChangeAspect="1" noMove="1" noResize="1" noEditPoints="1" noAdjustHandles="1" noChangeArrowheads="1" noChangeShapeType="1" noTextEdit="1"/>
              </p:cNvSpPr>
              <p:nvPr/>
            </p:nvSpPr>
            <p:spPr>
              <a:xfrm>
                <a:off x="741459" y="1493220"/>
                <a:ext cx="7749398" cy="3358612"/>
              </a:xfrm>
              <a:prstGeom prst="rect">
                <a:avLst/>
              </a:prstGeom>
              <a:blipFill>
                <a:blip r:embed="rId3"/>
                <a:stretch>
                  <a:fillRect l="-472" b="-145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2809411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424218" y="327662"/>
            <a:ext cx="3309582" cy="769441"/>
          </a:xfrm>
          <a:prstGeom prst="rect">
            <a:avLst/>
          </a:prstGeom>
          <a:noFill/>
        </p:spPr>
        <p:txBody>
          <a:bodyPr wrap="square" rtlCol="0">
            <a:spAutoFit/>
          </a:bodyPr>
          <a:lstStyle/>
          <a:p>
            <a:r>
              <a:rPr lang="zh-CN" altLang="en-US" sz="4400" b="1" dirty="0">
                <a:latin typeface="Agency FB" panose="020B0503020202020204" pitchFamily="34" charset="0"/>
              </a:rPr>
              <a:t>模型方法</a:t>
            </a:r>
            <a:endParaRPr lang="en-US" altLang="zh-CN" sz="4400" b="1" dirty="0">
              <a:latin typeface="Agency FB" panose="020B0503020202020204" pitchFamily="34" charset="0"/>
            </a:endParaRPr>
          </a:p>
        </p:txBody>
      </p:sp>
      <p:grpSp>
        <p:nvGrpSpPr>
          <p:cNvPr id="5" name="组合 4"/>
          <p:cNvGrpSpPr/>
          <p:nvPr/>
        </p:nvGrpSpPr>
        <p:grpSpPr>
          <a:xfrm>
            <a:off x="-14514" y="255662"/>
            <a:ext cx="5508000" cy="72000"/>
            <a:chOff x="4717143" y="1103086"/>
            <a:chExt cx="3483428" cy="108000"/>
          </a:xfrm>
        </p:grpSpPr>
        <p:sp>
          <p:nvSpPr>
            <p:cNvPr id="6" name="矩形 5"/>
            <p:cNvSpPr/>
            <p:nvPr/>
          </p:nvSpPr>
          <p:spPr>
            <a:xfrm>
              <a:off x="4717143" y="1103086"/>
              <a:ext cx="1741714" cy="108000"/>
            </a:xfrm>
            <a:prstGeom prst="rect">
              <a:avLst/>
            </a:prstGeom>
            <a:solidFill>
              <a:srgbClr val="D7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7" name="矩形 6"/>
            <p:cNvSpPr/>
            <p:nvPr/>
          </p:nvSpPr>
          <p:spPr>
            <a:xfrm>
              <a:off x="6458857" y="1103086"/>
              <a:ext cx="1741714" cy="10800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sp>
        <p:nvSpPr>
          <p:cNvPr id="16" name="文本框 15">
            <a:extLst>
              <a:ext uri="{FF2B5EF4-FFF2-40B4-BE49-F238E27FC236}">
                <a16:creationId xmlns:a16="http://schemas.microsoft.com/office/drawing/2014/main" id="{EA7EE6D4-83DE-40E2-8730-60AA8B4A09F7}"/>
              </a:ext>
            </a:extLst>
          </p:cNvPr>
          <p:cNvSpPr txBox="1"/>
          <p:nvPr/>
        </p:nvSpPr>
        <p:spPr>
          <a:xfrm>
            <a:off x="424218" y="1032677"/>
            <a:ext cx="8142266" cy="460382"/>
          </a:xfrm>
          <a:prstGeom prst="rect">
            <a:avLst/>
          </a:prstGeom>
          <a:noFill/>
          <a:ln w="19050">
            <a:noFill/>
            <a:prstDash val="dash"/>
          </a:ln>
        </p:spPr>
        <p:txBody>
          <a:bodyPr wrap="square" rtlCol="0">
            <a:spAutoFit/>
          </a:bodyPr>
          <a:lstStyle/>
          <a:p>
            <a:pPr marL="285750" indent="-285750">
              <a:lnSpc>
                <a:spcPct val="150000"/>
              </a:lnSpc>
              <a:buFont typeface="Arial" panose="020B0604020202020204" pitchFamily="34" charset="0"/>
              <a:buChar char="•"/>
            </a:pPr>
            <a:r>
              <a:rPr lang="zh-CN" altLang="en-US" b="1" dirty="0"/>
              <a:t>子图划分及计算资源分配</a:t>
            </a:r>
            <a:r>
              <a:rPr lang="zh-CN" altLang="en-US" dirty="0"/>
              <a:t>：</a:t>
            </a:r>
            <a:endParaRPr lang="en-US" altLang="zh-CN" dirty="0"/>
          </a:p>
        </p:txBody>
      </p:sp>
      <p:sp>
        <p:nvSpPr>
          <p:cNvPr id="17" name="文本框 16">
            <a:extLst>
              <a:ext uri="{FF2B5EF4-FFF2-40B4-BE49-F238E27FC236}">
                <a16:creationId xmlns:a16="http://schemas.microsoft.com/office/drawing/2014/main" id="{6D2046B7-A1CD-48CE-B109-CD1630E2627D}"/>
              </a:ext>
            </a:extLst>
          </p:cNvPr>
          <p:cNvSpPr txBox="1"/>
          <p:nvPr/>
        </p:nvSpPr>
        <p:spPr>
          <a:xfrm>
            <a:off x="741459" y="1493220"/>
            <a:ext cx="7749398" cy="1604285"/>
          </a:xfrm>
          <a:prstGeom prst="rect">
            <a:avLst/>
          </a:prstGeom>
          <a:noFill/>
        </p:spPr>
        <p:txBody>
          <a:bodyPr wrap="square" rtlCol="0">
            <a:spAutoFit/>
          </a:bodyPr>
          <a:lstStyle/>
          <a:p>
            <a:pPr>
              <a:lnSpc>
                <a:spcPct val="150000"/>
              </a:lnSpc>
            </a:pPr>
            <a:r>
              <a:rPr lang="en-US" altLang="zh-CN" b="1" dirty="0"/>
              <a:t>1.</a:t>
            </a:r>
            <a:r>
              <a:rPr lang="zh-CN" altLang="en-US" b="1" dirty="0"/>
              <a:t>子图划分</a:t>
            </a:r>
            <a:endParaRPr lang="en-US" altLang="zh-CN" b="1" dirty="0"/>
          </a:p>
          <a:p>
            <a:pPr>
              <a:lnSpc>
                <a:spcPct val="150000"/>
              </a:lnSpc>
            </a:pPr>
            <a:r>
              <a:rPr lang="zh-CN" altLang="en-US" sz="1600" dirty="0">
                <a:latin typeface="+mn-ea"/>
              </a:rPr>
              <a:t>子图划分采用截断的随机游走方法，为了使每次采样的子图能拥有原始图的不同特征信息，每次随机游走初始化的节点选取从具有不同标签的节点开始，以及从属于不同社区</a:t>
            </a:r>
            <a:r>
              <a:rPr lang="en-US" altLang="zh-CN" sz="1600" dirty="0">
                <a:latin typeface="+mn-ea"/>
              </a:rPr>
              <a:t>(community)</a:t>
            </a:r>
            <a:r>
              <a:rPr lang="zh-CN" altLang="en-US" sz="1600" dirty="0">
                <a:latin typeface="+mn-ea"/>
              </a:rPr>
              <a:t>的节点开始</a:t>
            </a:r>
            <a:endParaRPr lang="en-US" altLang="zh-CN" sz="1600" dirty="0">
              <a:latin typeface="+mn-ea"/>
            </a:endParaRPr>
          </a:p>
        </p:txBody>
      </p:sp>
      <p:pic>
        <p:nvPicPr>
          <p:cNvPr id="3" name="图片 2">
            <a:extLst>
              <a:ext uri="{FF2B5EF4-FFF2-40B4-BE49-F238E27FC236}">
                <a16:creationId xmlns:a16="http://schemas.microsoft.com/office/drawing/2014/main" id="{C9101745-F1F6-485E-8C80-9FB49237A93E}"/>
              </a:ext>
            </a:extLst>
          </p:cNvPr>
          <p:cNvPicPr>
            <a:picLocks noChangeAspect="1"/>
          </p:cNvPicPr>
          <p:nvPr/>
        </p:nvPicPr>
        <p:blipFill>
          <a:blip r:embed="rId3"/>
          <a:stretch>
            <a:fillRect/>
          </a:stretch>
        </p:blipFill>
        <p:spPr>
          <a:xfrm>
            <a:off x="9093892" y="1952395"/>
            <a:ext cx="2634686" cy="2607242"/>
          </a:xfrm>
          <a:prstGeom prst="rect">
            <a:avLst/>
          </a:prstGeom>
        </p:spPr>
      </p:pic>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C105A93A-9BFC-4F5D-A0DF-474BB5FD9ED4}"/>
                  </a:ext>
                </a:extLst>
              </p:cNvPr>
              <p:cNvSpPr txBox="1"/>
              <p:nvPr/>
            </p:nvSpPr>
            <p:spPr>
              <a:xfrm>
                <a:off x="741459" y="3097505"/>
                <a:ext cx="7749398" cy="1927451"/>
              </a:xfrm>
              <a:prstGeom prst="rect">
                <a:avLst/>
              </a:prstGeom>
              <a:noFill/>
            </p:spPr>
            <p:txBody>
              <a:bodyPr wrap="square" rtlCol="0">
                <a:spAutoFit/>
              </a:bodyPr>
              <a:lstStyle/>
              <a:p>
                <a:pPr>
                  <a:lnSpc>
                    <a:spcPct val="150000"/>
                  </a:lnSpc>
                </a:pPr>
                <a:r>
                  <a:rPr lang="en-US" altLang="zh-CN" b="1" dirty="0"/>
                  <a:t>2.</a:t>
                </a:r>
                <a:r>
                  <a:rPr lang="zh-CN" altLang="en-US" b="1" dirty="0"/>
                  <a:t>计算分配</a:t>
                </a:r>
                <a:endParaRPr lang="en-US" altLang="zh-CN" b="1" dirty="0"/>
              </a:p>
              <a:p>
                <a:pPr>
                  <a:lnSpc>
                    <a:spcPct val="150000"/>
                  </a:lnSpc>
                </a:pPr>
                <a:r>
                  <a:rPr lang="zh-CN" altLang="en-US" sz="1600" dirty="0">
                    <a:latin typeface="+mn-ea"/>
                  </a:rPr>
                  <a:t>实验考虑到方法实用性，定义了一个计算资源上限，即分别在</a:t>
                </a:r>
                <a14:m>
                  <m:oMath xmlns:m="http://schemas.openxmlformats.org/officeDocument/2006/math">
                    <m:r>
                      <a:rPr lang="en-US" altLang="zh-CN" sz="1600" b="0" i="1" smtClean="0">
                        <a:latin typeface="Cambria Math" panose="02040503050406030204" pitchFamily="18" charset="0"/>
                      </a:rPr>
                      <m:t>𝑠</m:t>
                    </m:r>
                  </m:oMath>
                </a14:m>
                <a:r>
                  <a:rPr lang="zh-CN" altLang="en-US" sz="1600" dirty="0">
                    <a:latin typeface="+mn-ea"/>
                  </a:rPr>
                  <a:t>个子图</a:t>
                </a:r>
                <a14:m>
                  <m:oMath xmlns:m="http://schemas.openxmlformats.org/officeDocument/2006/math">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𝐺</m:t>
                        </m:r>
                      </m:e>
                      <m:sub>
                        <m:r>
                          <a:rPr lang="en-US" altLang="zh-CN" sz="1600" b="0" i="1" smtClean="0">
                            <a:latin typeface="Cambria Math" panose="02040503050406030204" pitchFamily="18" charset="0"/>
                          </a:rPr>
                          <m:t>𝑖</m:t>
                        </m:r>
                      </m:sub>
                    </m:sSub>
                  </m:oMath>
                </a14:m>
                <a:r>
                  <a:rPr lang="zh-CN" altLang="en-US" sz="1600" dirty="0">
                    <a:latin typeface="+mn-ea"/>
                  </a:rPr>
                  <a:t>上运行总共上限为</a:t>
                </a:r>
                <a14:m>
                  <m:oMath xmlns:m="http://schemas.openxmlformats.org/officeDocument/2006/math">
                    <m:r>
                      <a:rPr lang="en-US" altLang="zh-CN" sz="1600" b="0" i="1" smtClean="0">
                        <a:latin typeface="Cambria Math" panose="02040503050406030204" pitchFamily="18" charset="0"/>
                      </a:rPr>
                      <m:t>𝑛</m:t>
                    </m:r>
                  </m:oMath>
                </a14:m>
                <a:r>
                  <a:rPr lang="zh-CN" altLang="en-US" sz="1600" dirty="0">
                    <a:latin typeface="+mn-ea"/>
                  </a:rPr>
                  <a:t>次的</a:t>
                </a:r>
                <a14:m>
                  <m:oMath xmlns:m="http://schemas.openxmlformats.org/officeDocument/2006/math">
                    <m:r>
                      <a:rPr lang="en-US" altLang="zh-CN" sz="1600" b="0" i="1" smtClean="0">
                        <a:latin typeface="Cambria Math" panose="02040503050406030204" pitchFamily="18" charset="0"/>
                      </a:rPr>
                      <m:t>𝑅</m:t>
                    </m:r>
                  </m:oMath>
                </a14:m>
                <a:r>
                  <a:rPr lang="zh-CN" altLang="en-US" sz="1600" dirty="0">
                    <a:latin typeface="+mn-ea"/>
                  </a:rPr>
                  <a:t>算法。</a:t>
                </a:r>
                <a:endParaRPr lang="en-US" altLang="zh-CN" sz="1600" dirty="0">
                  <a:latin typeface="+mn-ea"/>
                </a:endParaRPr>
              </a:p>
              <a:p>
                <a:pPr>
                  <a:lnSpc>
                    <a:spcPct val="150000"/>
                  </a:lnSpc>
                </a:pPr>
                <a:r>
                  <a:rPr lang="zh-CN" altLang="en-US" sz="1600" dirty="0">
                    <a:latin typeface="+mn-ea"/>
                  </a:rPr>
                  <a:t>为了使计算资源合理分配，需要对采样的子图进行排序，排名越靠前的子图上进行更多次运算，排序的规则为：子图与原始图越相似排名越靠前。</a:t>
                </a:r>
                <a:endParaRPr lang="en-US" altLang="zh-CN" sz="1600" dirty="0">
                  <a:latin typeface="+mn-ea"/>
                </a:endParaRPr>
              </a:p>
            </p:txBody>
          </p:sp>
        </mc:Choice>
        <mc:Fallback xmlns="">
          <p:sp>
            <p:nvSpPr>
              <p:cNvPr id="12" name="文本框 11">
                <a:extLst>
                  <a:ext uri="{FF2B5EF4-FFF2-40B4-BE49-F238E27FC236}">
                    <a16:creationId xmlns:a16="http://schemas.microsoft.com/office/drawing/2014/main" id="{C105A93A-9BFC-4F5D-A0DF-474BB5FD9ED4}"/>
                  </a:ext>
                </a:extLst>
              </p:cNvPr>
              <p:cNvSpPr txBox="1">
                <a:spLocks noRot="1" noChangeAspect="1" noMove="1" noResize="1" noEditPoints="1" noAdjustHandles="1" noChangeArrowheads="1" noChangeShapeType="1" noTextEdit="1"/>
              </p:cNvSpPr>
              <p:nvPr/>
            </p:nvSpPr>
            <p:spPr>
              <a:xfrm>
                <a:off x="741459" y="3097505"/>
                <a:ext cx="7749398" cy="1927451"/>
              </a:xfrm>
              <a:prstGeom prst="rect">
                <a:avLst/>
              </a:prstGeom>
              <a:blipFill>
                <a:blip r:embed="rId4"/>
                <a:stretch>
                  <a:fillRect l="-708" b="-348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0091341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424218" y="327662"/>
            <a:ext cx="3309582" cy="769441"/>
          </a:xfrm>
          <a:prstGeom prst="rect">
            <a:avLst/>
          </a:prstGeom>
          <a:noFill/>
        </p:spPr>
        <p:txBody>
          <a:bodyPr wrap="square" rtlCol="0">
            <a:spAutoFit/>
          </a:bodyPr>
          <a:lstStyle/>
          <a:p>
            <a:r>
              <a:rPr lang="zh-CN" altLang="en-US" sz="4400" b="1" dirty="0">
                <a:latin typeface="Agency FB" panose="020B0503020202020204" pitchFamily="34" charset="0"/>
              </a:rPr>
              <a:t>模型方法</a:t>
            </a:r>
            <a:endParaRPr lang="en-US" altLang="zh-CN" sz="4400" b="1" dirty="0">
              <a:latin typeface="Agency FB" panose="020B0503020202020204" pitchFamily="34" charset="0"/>
            </a:endParaRPr>
          </a:p>
        </p:txBody>
      </p:sp>
      <p:grpSp>
        <p:nvGrpSpPr>
          <p:cNvPr id="5" name="组合 4"/>
          <p:cNvGrpSpPr/>
          <p:nvPr/>
        </p:nvGrpSpPr>
        <p:grpSpPr>
          <a:xfrm>
            <a:off x="-14514" y="255662"/>
            <a:ext cx="5508000" cy="72000"/>
            <a:chOff x="4717143" y="1103086"/>
            <a:chExt cx="3483428" cy="108000"/>
          </a:xfrm>
        </p:grpSpPr>
        <p:sp>
          <p:nvSpPr>
            <p:cNvPr id="6" name="矩形 5"/>
            <p:cNvSpPr/>
            <p:nvPr/>
          </p:nvSpPr>
          <p:spPr>
            <a:xfrm>
              <a:off x="4717143" y="1103086"/>
              <a:ext cx="1741714" cy="108000"/>
            </a:xfrm>
            <a:prstGeom prst="rect">
              <a:avLst/>
            </a:prstGeom>
            <a:solidFill>
              <a:srgbClr val="D7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7" name="矩形 6"/>
            <p:cNvSpPr/>
            <p:nvPr/>
          </p:nvSpPr>
          <p:spPr>
            <a:xfrm>
              <a:off x="6458857" y="1103086"/>
              <a:ext cx="1741714" cy="10800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sp>
        <p:nvSpPr>
          <p:cNvPr id="16" name="文本框 15">
            <a:extLst>
              <a:ext uri="{FF2B5EF4-FFF2-40B4-BE49-F238E27FC236}">
                <a16:creationId xmlns:a16="http://schemas.microsoft.com/office/drawing/2014/main" id="{EA7EE6D4-83DE-40E2-8730-60AA8B4A09F7}"/>
              </a:ext>
            </a:extLst>
          </p:cNvPr>
          <p:cNvSpPr txBox="1"/>
          <p:nvPr/>
        </p:nvSpPr>
        <p:spPr>
          <a:xfrm>
            <a:off x="424218" y="1032677"/>
            <a:ext cx="8142266" cy="442878"/>
          </a:xfrm>
          <a:prstGeom prst="rect">
            <a:avLst/>
          </a:prstGeom>
          <a:noFill/>
          <a:ln w="19050">
            <a:noFill/>
            <a:prstDash val="dash"/>
          </a:ln>
        </p:spPr>
        <p:txBody>
          <a:bodyPr wrap="square" rtlCol="0">
            <a:spAutoFit/>
          </a:bodyPr>
          <a:lstStyle/>
          <a:p>
            <a:pPr marL="285750" indent="-285750">
              <a:lnSpc>
                <a:spcPct val="150000"/>
              </a:lnSpc>
              <a:buFont typeface="Arial" panose="020B0604020202020204" pitchFamily="34" charset="0"/>
              <a:buChar char="•"/>
            </a:pPr>
            <a:r>
              <a:rPr lang="zh-CN" altLang="en-US" b="1" dirty="0"/>
              <a:t>子图特征描述：</a:t>
            </a:r>
            <a:r>
              <a:rPr lang="zh-CN" altLang="en-US" b="1" dirty="0">
                <a:latin typeface="+mn-ea"/>
              </a:rPr>
              <a:t>采用</a:t>
            </a:r>
            <a:r>
              <a:rPr lang="en-US" altLang="zh-CN" b="1" dirty="0">
                <a:latin typeface="+mn-ea"/>
              </a:rPr>
              <a:t>6</a:t>
            </a:r>
            <a:r>
              <a:rPr lang="zh-CN" altLang="en-US" b="1" dirty="0">
                <a:latin typeface="+mn-ea"/>
              </a:rPr>
              <a:t>个可解释化的特征描述子图</a:t>
            </a:r>
            <a:endParaRPr lang="en-US" altLang="zh-CN" sz="1600" b="1" dirty="0">
              <a:latin typeface="+mn-ea"/>
            </a:endParaRPr>
          </a:p>
        </p:txBody>
      </p:sp>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F3CAC806-6825-4028-AC92-94E4C59044BF}"/>
                  </a:ext>
                </a:extLst>
              </p:cNvPr>
              <p:cNvSpPr txBox="1"/>
              <p:nvPr/>
            </p:nvSpPr>
            <p:spPr>
              <a:xfrm>
                <a:off x="1753735" y="1559522"/>
                <a:ext cx="7749397" cy="2989280"/>
              </a:xfrm>
              <a:prstGeom prst="rect">
                <a:avLst/>
              </a:prstGeom>
              <a:noFill/>
            </p:spPr>
            <p:txBody>
              <a:bodyPr wrap="square">
                <a:spAutoFit/>
              </a:bodyPr>
              <a:lstStyle/>
              <a:p>
                <a:pPr>
                  <a:lnSpc>
                    <a:spcPct val="150000"/>
                  </a:lnSpc>
                </a:pPr>
                <a:r>
                  <a:rPr lang="en-US" altLang="zh-CN" sz="1600" b="1" dirty="0">
                    <a:latin typeface="+mn-ea"/>
                  </a:rPr>
                  <a:t>1.</a:t>
                </a:r>
                <a:r>
                  <a:rPr lang="zh-CN" altLang="en-US" sz="1600" dirty="0">
                    <a:latin typeface="+mn-ea"/>
                  </a:rPr>
                  <a:t>节点数量</a:t>
                </a:r>
                <a14:m>
                  <m:oMath xmlns:m="http://schemas.openxmlformats.org/officeDocument/2006/math">
                    <m:d>
                      <m:dPr>
                        <m:begChr m:val="|"/>
                        <m:endChr m:val="|"/>
                        <m:ctrlPr>
                          <a:rPr lang="en-US" altLang="zh-CN" sz="1600" i="1">
                            <a:latin typeface="Cambria Math" panose="02040503050406030204" pitchFamily="18" charset="0"/>
                          </a:rPr>
                        </m:ctrlPr>
                      </m:dPr>
                      <m:e>
                        <m:r>
                          <a:rPr lang="en-US" altLang="zh-CN" sz="1600">
                            <a:latin typeface="Cambria Math" panose="02040503050406030204" pitchFamily="18" charset="0"/>
                          </a:rPr>
                          <m:t>𝑉</m:t>
                        </m:r>
                      </m:e>
                    </m:d>
                  </m:oMath>
                </a14:m>
                <a:endParaRPr lang="en-US" altLang="zh-CN" sz="1600" dirty="0">
                  <a:latin typeface="+mn-ea"/>
                </a:endParaRPr>
              </a:p>
              <a:p>
                <a:pPr>
                  <a:lnSpc>
                    <a:spcPct val="150000"/>
                  </a:lnSpc>
                </a:pPr>
                <a:r>
                  <a:rPr lang="en-US" altLang="zh-CN" sz="1600" b="1" dirty="0">
                    <a:latin typeface="+mn-ea"/>
                  </a:rPr>
                  <a:t>2.</a:t>
                </a:r>
                <a:r>
                  <a:rPr lang="zh-CN" altLang="en-US" sz="1600" dirty="0">
                    <a:latin typeface="+mn-ea"/>
                  </a:rPr>
                  <a:t>边数量</a:t>
                </a:r>
                <a14:m>
                  <m:oMath xmlns:m="http://schemas.openxmlformats.org/officeDocument/2006/math">
                    <m:d>
                      <m:dPr>
                        <m:begChr m:val="|"/>
                        <m:endChr m:val="|"/>
                        <m:ctrlPr>
                          <a:rPr lang="en-US" altLang="zh-CN" sz="1600" i="1">
                            <a:latin typeface="Cambria Math" panose="02040503050406030204" pitchFamily="18" charset="0"/>
                          </a:rPr>
                        </m:ctrlPr>
                      </m:dPr>
                      <m:e>
                        <m:r>
                          <a:rPr lang="en-US" altLang="zh-CN" sz="1600">
                            <a:latin typeface="Cambria Math" panose="02040503050406030204" pitchFamily="18" charset="0"/>
                          </a:rPr>
                          <m:t>𝐸</m:t>
                        </m:r>
                      </m:e>
                    </m:d>
                  </m:oMath>
                </a14:m>
                <a:endParaRPr lang="en-US" altLang="zh-CN" sz="1600" dirty="0">
                  <a:latin typeface="+mn-ea"/>
                </a:endParaRPr>
              </a:p>
              <a:p>
                <a:pPr>
                  <a:lnSpc>
                    <a:spcPct val="150000"/>
                  </a:lnSpc>
                </a:pPr>
                <a:r>
                  <a:rPr lang="en-US" altLang="zh-CN" sz="1600" b="1" dirty="0">
                    <a:latin typeface="+mn-ea"/>
                  </a:rPr>
                  <a:t>3.</a:t>
                </a:r>
                <a:r>
                  <a:rPr lang="zh-CN" altLang="en-US" sz="1600" dirty="0">
                    <a:latin typeface="+mn-ea"/>
                  </a:rPr>
                  <a:t>图中的三角形数量：三角形指的是图中存在的三个节点之间相互连接的结构</a:t>
                </a:r>
                <a:endParaRPr lang="en-US" altLang="zh-CN" sz="1600" dirty="0">
                  <a:latin typeface="+mn-ea"/>
                </a:endParaRPr>
              </a:p>
              <a:p>
                <a:pPr>
                  <a:lnSpc>
                    <a:spcPct val="150000"/>
                  </a:lnSpc>
                </a:pPr>
                <a:r>
                  <a:rPr lang="en-US" altLang="zh-CN" sz="1600" b="1" dirty="0">
                    <a:latin typeface="+mn-ea"/>
                  </a:rPr>
                  <a:t>4.</a:t>
                </a:r>
                <a:r>
                  <a:rPr lang="en-US" altLang="zh-CN" sz="1600" dirty="0">
                    <a:latin typeface="+mn-ea"/>
                  </a:rPr>
                  <a:t>Global clustering coefficient:</a:t>
                </a:r>
                <a:r>
                  <a:rPr lang="zh-CN" altLang="en-US" sz="1600" dirty="0">
                    <a:latin typeface="+mn-ea"/>
                  </a:rPr>
                  <a:t>全局聚类系数描述的是图中的顶点之间结集成团的程度的系数，类比到社交网络中指的是我们的朋友之间相互认识的程度</a:t>
                </a:r>
                <a:endParaRPr lang="en-US" altLang="zh-CN" sz="1600" dirty="0">
                  <a:latin typeface="+mn-ea"/>
                </a:endParaRPr>
              </a:p>
              <a:p>
                <a:pPr>
                  <a:lnSpc>
                    <a:spcPct val="150000"/>
                  </a:lnSpc>
                </a:pPr>
                <a:r>
                  <a:rPr lang="en-US" altLang="zh-CN" sz="1600" b="1" dirty="0">
                    <a:latin typeface="+mn-ea"/>
                  </a:rPr>
                  <a:t>5.</a:t>
                </a:r>
                <a:r>
                  <a:rPr lang="zh-CN" altLang="en-US" sz="1600" dirty="0">
                    <a:latin typeface="+mn-ea"/>
                  </a:rPr>
                  <a:t>最大度数：最大节点的度数</a:t>
                </a:r>
                <a:endParaRPr lang="en-US" altLang="zh-CN" sz="1600" dirty="0">
                  <a:latin typeface="+mn-ea"/>
                </a:endParaRPr>
              </a:p>
              <a:p>
                <a:pPr>
                  <a:lnSpc>
                    <a:spcPct val="150000"/>
                  </a:lnSpc>
                </a:pPr>
                <a:r>
                  <a:rPr lang="en-US" altLang="zh-CN" sz="1600" b="1" dirty="0">
                    <a:latin typeface="+mn-ea"/>
                  </a:rPr>
                  <a:t>6.</a:t>
                </a:r>
                <a:r>
                  <a:rPr lang="zh-CN" altLang="en-US" sz="1600" dirty="0">
                    <a:effectLst/>
                    <a:latin typeface="Arial" panose="020B0604020202020204" pitchFamily="34" charset="0"/>
                  </a:rPr>
                  <a:t>组件数</a:t>
                </a:r>
                <a:r>
                  <a:rPr lang="en-US" altLang="zh-CN" sz="1600" dirty="0">
                    <a:effectLst/>
                    <a:latin typeface="Arial" panose="020B0604020202020204" pitchFamily="34" charset="0"/>
                  </a:rPr>
                  <a:t>:</a:t>
                </a:r>
                <a:r>
                  <a:rPr lang="zh-CN" altLang="en-US" sz="1600" dirty="0">
                    <a:effectLst/>
                    <a:latin typeface="Arial" panose="020B0604020202020204" pitchFamily="34" charset="0"/>
                  </a:rPr>
                  <a:t>图中包含的组件总数，其中组件为子图，子图中每个节点之间存在一条可能的路径，不同组件的节点之间没有路径连接。</a:t>
                </a:r>
                <a:endParaRPr lang="en-US" altLang="zh-CN" sz="1600" dirty="0">
                  <a:latin typeface="+mn-ea"/>
                </a:endParaRPr>
              </a:p>
            </p:txBody>
          </p:sp>
        </mc:Choice>
        <mc:Fallback xmlns="">
          <p:sp>
            <p:nvSpPr>
              <p:cNvPr id="11" name="文本框 10">
                <a:extLst>
                  <a:ext uri="{FF2B5EF4-FFF2-40B4-BE49-F238E27FC236}">
                    <a16:creationId xmlns:a16="http://schemas.microsoft.com/office/drawing/2014/main" id="{F3CAC806-6825-4028-AC92-94E4C59044BF}"/>
                  </a:ext>
                </a:extLst>
              </p:cNvPr>
              <p:cNvSpPr txBox="1">
                <a:spLocks noRot="1" noChangeAspect="1" noMove="1" noResize="1" noEditPoints="1" noAdjustHandles="1" noChangeArrowheads="1" noChangeShapeType="1" noTextEdit="1"/>
              </p:cNvSpPr>
              <p:nvPr/>
            </p:nvSpPr>
            <p:spPr>
              <a:xfrm>
                <a:off x="1753735" y="1559522"/>
                <a:ext cx="7749397" cy="2989280"/>
              </a:xfrm>
              <a:prstGeom prst="rect">
                <a:avLst/>
              </a:prstGeom>
              <a:blipFill>
                <a:blip r:embed="rId3"/>
                <a:stretch>
                  <a:fillRect l="-472" b="-183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8B7AE27E-AB30-4145-B498-45F87B4DF708}"/>
                  </a:ext>
                </a:extLst>
              </p:cNvPr>
              <p:cNvSpPr txBox="1"/>
              <p:nvPr/>
            </p:nvSpPr>
            <p:spPr>
              <a:xfrm>
                <a:off x="587829" y="4571426"/>
                <a:ext cx="7343192" cy="1890839"/>
              </a:xfrm>
              <a:prstGeom prst="rect">
                <a:avLst/>
              </a:prstGeom>
              <a:noFill/>
            </p:spPr>
            <p:txBody>
              <a:bodyPr wrap="square">
                <a:spAutoFit/>
              </a:bodyPr>
              <a:lstStyle/>
              <a:p>
                <a:pPr>
                  <a:lnSpc>
                    <a:spcPct val="150000"/>
                  </a:lnSpc>
                </a:pPr>
                <a:r>
                  <a:rPr lang="zh-CN" altLang="en-US" sz="1600" b="1" dirty="0">
                    <a:latin typeface="+mn-ea"/>
                  </a:rPr>
                  <a:t>每个子图</a:t>
                </a:r>
                <a14:m>
                  <m:oMath xmlns:m="http://schemas.openxmlformats.org/officeDocument/2006/math">
                    <m:sSub>
                      <m:sSubPr>
                        <m:ctrlPr>
                          <a:rPr lang="en-US" altLang="zh-CN" sz="1600" b="1" i="1" smtClean="0">
                            <a:latin typeface="Cambria Math" panose="02040503050406030204" pitchFamily="18" charset="0"/>
                          </a:rPr>
                        </m:ctrlPr>
                      </m:sSubPr>
                      <m:e>
                        <m:r>
                          <a:rPr lang="en-US" altLang="zh-CN" sz="1600" b="1" i="1" smtClean="0">
                            <a:latin typeface="Cambria Math" panose="02040503050406030204" pitchFamily="18" charset="0"/>
                          </a:rPr>
                          <m:t>𝑮</m:t>
                        </m:r>
                      </m:e>
                      <m:sub>
                        <m:r>
                          <a:rPr lang="en-US" altLang="zh-CN" sz="1600" b="1" i="1" smtClean="0">
                            <a:latin typeface="Cambria Math" panose="02040503050406030204" pitchFamily="18" charset="0"/>
                          </a:rPr>
                          <m:t>𝒊</m:t>
                        </m:r>
                      </m:sub>
                    </m:sSub>
                  </m:oMath>
                </a14:m>
                <a:r>
                  <a:rPr lang="zh-CN" altLang="en-US" sz="1600" b="1" dirty="0">
                    <a:latin typeface="+mn-ea"/>
                  </a:rPr>
                  <a:t>具有一个</a:t>
                </a:r>
                <a14:m>
                  <m:oMath xmlns:m="http://schemas.openxmlformats.org/officeDocument/2006/math">
                    <m:r>
                      <a:rPr lang="en-US" altLang="zh-CN" sz="1600" b="1" i="1" smtClean="0">
                        <a:latin typeface="Cambria Math" panose="02040503050406030204" pitchFamily="18" charset="0"/>
                      </a:rPr>
                      <m:t>𝟏</m:t>
                    </m:r>
                    <m:r>
                      <a:rPr lang="en-US" altLang="zh-CN" sz="1600" b="1" i="1" smtClean="0">
                        <a:latin typeface="Cambria Math" panose="02040503050406030204" pitchFamily="18" charset="0"/>
                      </a:rPr>
                      <m:t>×</m:t>
                    </m:r>
                    <m:r>
                      <a:rPr lang="en-US" altLang="zh-CN" sz="1600" b="1" i="1" smtClean="0">
                        <a:latin typeface="Cambria Math" panose="02040503050406030204" pitchFamily="18" charset="0"/>
                      </a:rPr>
                      <m:t>𝟔</m:t>
                    </m:r>
                    <m:r>
                      <a:rPr lang="zh-CN" altLang="en-US" sz="1600" b="1" i="1">
                        <a:latin typeface="Cambria Math" panose="02040503050406030204" pitchFamily="18" charset="0"/>
                      </a:rPr>
                      <m:t>维</m:t>
                    </m:r>
                  </m:oMath>
                </a14:m>
                <a:r>
                  <a:rPr lang="zh-CN" altLang="en-US" sz="1600" b="1" dirty="0">
                    <a:latin typeface="+mn-ea"/>
                  </a:rPr>
                  <a:t>的特征</a:t>
                </a:r>
                <a14:m>
                  <m:oMath xmlns:m="http://schemas.openxmlformats.org/officeDocument/2006/math">
                    <m:sSub>
                      <m:sSubPr>
                        <m:ctrlPr>
                          <a:rPr lang="en-US" altLang="zh-CN" sz="1600" b="1" i="1">
                            <a:latin typeface="Cambria Math" panose="02040503050406030204" pitchFamily="18" charset="0"/>
                          </a:rPr>
                        </m:ctrlPr>
                      </m:sSubPr>
                      <m:e>
                        <m:r>
                          <a:rPr lang="en-US" altLang="zh-CN" sz="1600" b="1" i="1" smtClean="0">
                            <a:latin typeface="Cambria Math" panose="02040503050406030204" pitchFamily="18" charset="0"/>
                          </a:rPr>
                          <m:t>𝒇</m:t>
                        </m:r>
                      </m:e>
                      <m:sub>
                        <m:r>
                          <a:rPr lang="en-US" altLang="zh-CN" sz="1600" b="1" i="1">
                            <a:latin typeface="Cambria Math" panose="02040503050406030204" pitchFamily="18" charset="0"/>
                          </a:rPr>
                          <m:t>𝒊</m:t>
                        </m:r>
                      </m:sub>
                    </m:sSub>
                  </m:oMath>
                </a14:m>
                <a:r>
                  <a:rPr lang="zh-CN" altLang="en-US" sz="1600" b="1" dirty="0">
                    <a:latin typeface="+mn-ea"/>
                  </a:rPr>
                  <a:t>，原始图特征向量为</a:t>
                </a:r>
                <a14:m>
                  <m:oMath xmlns:m="http://schemas.openxmlformats.org/officeDocument/2006/math">
                    <m:r>
                      <a:rPr lang="en-US" altLang="zh-CN" sz="1600" b="1" i="1" smtClean="0">
                        <a:latin typeface="Cambria Math" panose="02040503050406030204" pitchFamily="18" charset="0"/>
                      </a:rPr>
                      <m:t>𝒇</m:t>
                    </m:r>
                  </m:oMath>
                </a14:m>
                <a:r>
                  <a:rPr lang="zh-CN" altLang="en-US" sz="1600" b="1" dirty="0">
                    <a:latin typeface="+mn-ea"/>
                  </a:rPr>
                  <a:t>，</a:t>
                </a:r>
                <a:endParaRPr lang="en-US" altLang="zh-CN" sz="1600" b="1" dirty="0">
                  <a:latin typeface="+mn-ea"/>
                </a:endParaRPr>
              </a:p>
              <a:p>
                <a:pPr>
                  <a:lnSpc>
                    <a:spcPct val="150000"/>
                  </a:lnSpc>
                </a:pPr>
                <a:r>
                  <a:rPr lang="zh-CN" altLang="en-US" sz="1600" b="1" dirty="0">
                    <a:latin typeface="+mn-ea"/>
                  </a:rPr>
                  <a:t>通过坎贝拉距离度量算法定义子图和原图之间的相似性</a:t>
                </a:r>
                <a14:m>
                  <m:oMath xmlns:m="http://schemas.openxmlformats.org/officeDocument/2006/math">
                    <m:sSup>
                      <m:sSupPr>
                        <m:ctrlPr>
                          <a:rPr lang="en-US" altLang="zh-CN" sz="1600" b="1" i="1" smtClean="0">
                            <a:latin typeface="Cambria Math" panose="02040503050406030204" pitchFamily="18" charset="0"/>
                          </a:rPr>
                        </m:ctrlPr>
                      </m:sSupPr>
                      <m:e>
                        <m:r>
                          <a:rPr lang="en-US" altLang="zh-CN" sz="1600" b="1" i="1" smtClean="0">
                            <a:latin typeface="Cambria Math" panose="02040503050406030204" pitchFamily="18" charset="0"/>
                          </a:rPr>
                          <m:t>𝒈</m:t>
                        </m:r>
                      </m:e>
                      <m:sup>
                        <m:r>
                          <a:rPr lang="en-US" altLang="zh-CN" sz="1600" b="1" i="1" smtClean="0">
                            <a:latin typeface="Cambria Math" panose="02040503050406030204" pitchFamily="18" charset="0"/>
                          </a:rPr>
                          <m:t>𝒊</m:t>
                        </m:r>
                      </m:sup>
                    </m:sSup>
                  </m:oMath>
                </a14:m>
                <a:endParaRPr lang="en-US" altLang="zh-CN" sz="1600" b="1" dirty="0">
                  <a:latin typeface="+mn-ea"/>
                </a:endParaRPr>
              </a:p>
              <a:p>
                <a:pPr>
                  <a:lnSpc>
                    <a:spcPct val="150000"/>
                  </a:lnSpc>
                </a:pPr>
                <a:endParaRPr lang="en-US" altLang="zh-CN" sz="1600" b="1" dirty="0">
                  <a:latin typeface="+mn-ea"/>
                </a:endParaRPr>
              </a:p>
              <a:p>
                <a:pPr>
                  <a:lnSpc>
                    <a:spcPct val="150000"/>
                  </a:lnSpc>
                </a:pPr>
                <a:endParaRPr lang="en-US" altLang="zh-CN" sz="1600" b="1" dirty="0">
                  <a:latin typeface="+mn-ea"/>
                </a:endParaRPr>
              </a:p>
              <a:p>
                <a:pPr>
                  <a:lnSpc>
                    <a:spcPct val="150000"/>
                  </a:lnSpc>
                </a:pPr>
                <a:r>
                  <a:rPr lang="zh-CN" altLang="en-US" sz="1600" b="1" dirty="0">
                    <a:latin typeface="+mn-ea"/>
                  </a:rPr>
                  <a:t>基于子图与原图之间的相似性度量结果</a:t>
                </a:r>
                <a:r>
                  <a:rPr lang="en-US" altLang="zh-CN" sz="1600" b="1" dirty="0">
                    <a:latin typeface="+mn-ea"/>
                  </a:rPr>
                  <a:t>,</a:t>
                </a:r>
                <a:r>
                  <a:rPr lang="zh-CN" altLang="en-US" sz="1600" b="1" dirty="0">
                    <a:latin typeface="+mn-ea"/>
                  </a:rPr>
                  <a:t> 每个子图上运行算法的次数为</a:t>
                </a:r>
                <a:endParaRPr lang="en-US" altLang="zh-CN" sz="1600" b="1" dirty="0">
                  <a:latin typeface="+mn-ea"/>
                </a:endParaRPr>
              </a:p>
            </p:txBody>
          </p:sp>
        </mc:Choice>
        <mc:Fallback xmlns="">
          <p:sp>
            <p:nvSpPr>
              <p:cNvPr id="13" name="文本框 12">
                <a:extLst>
                  <a:ext uri="{FF2B5EF4-FFF2-40B4-BE49-F238E27FC236}">
                    <a16:creationId xmlns:a16="http://schemas.microsoft.com/office/drawing/2014/main" id="{8B7AE27E-AB30-4145-B498-45F87B4DF708}"/>
                  </a:ext>
                </a:extLst>
              </p:cNvPr>
              <p:cNvSpPr txBox="1">
                <a:spLocks noRot="1" noChangeAspect="1" noMove="1" noResize="1" noEditPoints="1" noAdjustHandles="1" noChangeArrowheads="1" noChangeShapeType="1" noTextEdit="1"/>
              </p:cNvSpPr>
              <p:nvPr/>
            </p:nvSpPr>
            <p:spPr>
              <a:xfrm>
                <a:off x="587829" y="4571426"/>
                <a:ext cx="7343192" cy="1890839"/>
              </a:xfrm>
              <a:prstGeom prst="rect">
                <a:avLst/>
              </a:prstGeom>
              <a:blipFill>
                <a:blip r:embed="rId4"/>
                <a:stretch>
                  <a:fillRect l="-415" b="-354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文本框 21">
                <a:extLst>
                  <a:ext uri="{FF2B5EF4-FFF2-40B4-BE49-F238E27FC236}">
                    <a16:creationId xmlns:a16="http://schemas.microsoft.com/office/drawing/2014/main" id="{68E6A0CD-3C56-45DF-918E-51E99E426EBA}"/>
                  </a:ext>
                </a:extLst>
              </p:cNvPr>
              <p:cNvSpPr txBox="1"/>
              <p:nvPr/>
            </p:nvSpPr>
            <p:spPr>
              <a:xfrm>
                <a:off x="4327399" y="4632769"/>
                <a:ext cx="6106884" cy="109651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zh-CN" altLang="en-US" i="1" smtClean="0">
                              <a:solidFill>
                                <a:srgbClr val="836967"/>
                              </a:solidFill>
                              <a:latin typeface="Cambria Math" panose="02040503050406030204" pitchFamily="18" charset="0"/>
                            </a:rPr>
                          </m:ctrlPr>
                        </m:sSupPr>
                        <m:e>
                          <m:r>
                            <a:rPr lang="zh-CN" altLang="en-US" i="1">
                              <a:latin typeface="Cambria Math" panose="02040503050406030204" pitchFamily="18" charset="0"/>
                            </a:rPr>
                            <m:t>𝑔</m:t>
                          </m:r>
                        </m:e>
                        <m:sup>
                          <m:r>
                            <a:rPr lang="zh-CN" altLang="en-US" i="1">
                              <a:latin typeface="Cambria Math" panose="02040503050406030204" pitchFamily="18" charset="0"/>
                            </a:rPr>
                            <m:t>𝑖</m:t>
                          </m:r>
                        </m:sup>
                      </m:sSup>
                      <m:r>
                        <a:rPr lang="zh-CN" altLang="en-US" i="0">
                          <a:latin typeface="Cambria Math" panose="02040503050406030204" pitchFamily="18" charset="0"/>
                        </a:rPr>
                        <m:t>=</m:t>
                      </m:r>
                      <m:r>
                        <a:rPr lang="zh-CN" altLang="en-US" i="1">
                          <a:latin typeface="Cambria Math" panose="02040503050406030204" pitchFamily="18" charset="0"/>
                        </a:rPr>
                        <m:t>𝑑</m:t>
                      </m:r>
                      <m:d>
                        <m:dPr>
                          <m:ctrlPr>
                            <a:rPr lang="zh-CN" altLang="en-US" i="1">
                              <a:latin typeface="Cambria Math" panose="02040503050406030204" pitchFamily="18" charset="0"/>
                            </a:rPr>
                          </m:ctrlPr>
                        </m:dPr>
                        <m:e>
                          <m:sSup>
                            <m:sSupPr>
                              <m:ctrlPr>
                                <a:rPr lang="zh-CN" altLang="en-US" i="1">
                                  <a:solidFill>
                                    <a:srgbClr val="836967"/>
                                  </a:solidFill>
                                  <a:latin typeface="Cambria Math" panose="02040503050406030204" pitchFamily="18" charset="0"/>
                                </a:rPr>
                              </m:ctrlPr>
                            </m:sSupPr>
                            <m:e>
                              <m:r>
                                <a:rPr lang="zh-CN" altLang="en-US" sz="1800" b="1" i="0">
                                  <a:latin typeface="Cambria Math" panose="02040503050406030204" pitchFamily="18" charset="0"/>
                                </a:rPr>
                                <m:t>𝐟</m:t>
                              </m:r>
                            </m:e>
                            <m:sup>
                              <m:r>
                                <a:rPr lang="zh-CN" altLang="en-US" sz="1800" b="0" i="1">
                                  <a:latin typeface="Cambria Math" panose="02040503050406030204" pitchFamily="18" charset="0"/>
                                </a:rPr>
                                <m:t>𝑖</m:t>
                              </m:r>
                            </m:sup>
                          </m:sSup>
                          <m:r>
                            <a:rPr lang="zh-CN" altLang="en-US" sz="1800" b="0" i="0">
                              <a:latin typeface="Cambria Math" panose="02040503050406030204" pitchFamily="18" charset="0"/>
                            </a:rPr>
                            <m:t>,</m:t>
                          </m:r>
                          <m:r>
                            <a:rPr lang="zh-CN" altLang="en-US" sz="1800" b="1" i="0">
                              <a:latin typeface="Cambria Math" panose="02040503050406030204" pitchFamily="18" charset="0"/>
                            </a:rPr>
                            <m:t>𝐟</m:t>
                          </m:r>
                        </m:e>
                      </m:d>
                      <m:r>
                        <a:rPr lang="zh-CN" altLang="en-US" sz="1800" b="0" i="0">
                          <a:latin typeface="Cambria Math" panose="02040503050406030204" pitchFamily="18" charset="0"/>
                        </a:rPr>
                        <m:t>=</m:t>
                      </m:r>
                      <m:nary>
                        <m:naryPr>
                          <m:chr m:val="∑"/>
                          <m:limLoc m:val="undOvr"/>
                          <m:grow m:val="on"/>
                          <m:ctrlPr>
                            <a:rPr lang="zh-CN" altLang="en-US" sz="1800" b="0" i="1">
                              <a:latin typeface="Cambria Math" panose="02040503050406030204" pitchFamily="18" charset="0"/>
                            </a:rPr>
                          </m:ctrlPr>
                        </m:naryPr>
                        <m:sub>
                          <m:r>
                            <a:rPr lang="zh-CN" altLang="en-US" sz="1800" b="0" i="1">
                              <a:latin typeface="Cambria Math" panose="02040503050406030204" pitchFamily="18" charset="0"/>
                            </a:rPr>
                            <m:t>𝑘</m:t>
                          </m:r>
                          <m:r>
                            <a:rPr lang="zh-CN" altLang="en-US" sz="1800" b="0" i="0">
                              <a:latin typeface="Cambria Math" panose="02040503050406030204" pitchFamily="18" charset="0"/>
                            </a:rPr>
                            <m:t>=1</m:t>
                          </m:r>
                        </m:sub>
                        <m:sup>
                          <m:r>
                            <a:rPr lang="zh-CN" altLang="en-US" sz="1800" b="0" i="0">
                              <a:latin typeface="Cambria Math" panose="02040503050406030204" pitchFamily="18" charset="0"/>
                            </a:rPr>
                            <m:t>6</m:t>
                          </m:r>
                        </m:sup>
                        <m:e>
                          <m:f>
                            <m:fPr>
                              <m:ctrlPr>
                                <a:rPr lang="zh-CN" altLang="en-US" sz="1800" b="0" i="1">
                                  <a:solidFill>
                                    <a:srgbClr val="836967"/>
                                  </a:solidFill>
                                  <a:latin typeface="Cambria Math" panose="02040503050406030204" pitchFamily="18" charset="0"/>
                                </a:rPr>
                              </m:ctrlPr>
                            </m:fPr>
                            <m:num>
                              <m:d>
                                <m:dPr>
                                  <m:begChr m:val="|"/>
                                  <m:endChr m:val="|"/>
                                  <m:ctrlPr>
                                    <a:rPr lang="zh-CN" altLang="en-US" sz="1800" b="0" i="1">
                                      <a:latin typeface="Cambria Math" panose="02040503050406030204" pitchFamily="18" charset="0"/>
                                    </a:rPr>
                                  </m:ctrlPr>
                                </m:dPr>
                                <m:e>
                                  <m:sSubSup>
                                    <m:sSubSupPr>
                                      <m:ctrlPr>
                                        <a:rPr lang="zh-CN" altLang="en-US" sz="1800" b="0" i="1">
                                          <a:solidFill>
                                            <a:srgbClr val="836967"/>
                                          </a:solidFill>
                                          <a:latin typeface="Cambria Math" panose="02040503050406030204" pitchFamily="18" charset="0"/>
                                        </a:rPr>
                                      </m:ctrlPr>
                                    </m:sSubSupPr>
                                    <m:e>
                                      <m:r>
                                        <a:rPr lang="zh-CN" altLang="en-US" sz="1800" b="1" i="0">
                                          <a:latin typeface="Cambria Math" panose="02040503050406030204" pitchFamily="18" charset="0"/>
                                        </a:rPr>
                                        <m:t>𝐟</m:t>
                                      </m:r>
                                    </m:e>
                                    <m:sub>
                                      <m:r>
                                        <a:rPr lang="zh-CN" altLang="en-US" sz="1800" b="0" i="1">
                                          <a:latin typeface="Cambria Math" panose="02040503050406030204" pitchFamily="18" charset="0"/>
                                        </a:rPr>
                                        <m:t>𝑘</m:t>
                                      </m:r>
                                    </m:sub>
                                    <m:sup>
                                      <m:r>
                                        <a:rPr lang="zh-CN" altLang="en-US" sz="1800" b="0" i="1">
                                          <a:latin typeface="Cambria Math" panose="02040503050406030204" pitchFamily="18" charset="0"/>
                                        </a:rPr>
                                        <m:t>𝑖</m:t>
                                      </m:r>
                                    </m:sup>
                                  </m:sSubSup>
                                  <m:r>
                                    <a:rPr lang="zh-CN" altLang="en-US" sz="1800" b="0" i="0">
                                      <a:latin typeface="Cambria Math" panose="02040503050406030204" pitchFamily="18" charset="0"/>
                                    </a:rPr>
                                    <m:t>−</m:t>
                                  </m:r>
                                  <m:sSub>
                                    <m:sSubPr>
                                      <m:ctrlPr>
                                        <a:rPr lang="zh-CN" altLang="en-US" sz="1800" b="0" i="1">
                                          <a:solidFill>
                                            <a:srgbClr val="836967"/>
                                          </a:solidFill>
                                          <a:latin typeface="Cambria Math" panose="02040503050406030204" pitchFamily="18" charset="0"/>
                                        </a:rPr>
                                      </m:ctrlPr>
                                    </m:sSubPr>
                                    <m:e>
                                      <m:r>
                                        <a:rPr lang="zh-CN" altLang="en-US" sz="1800" b="1" i="0">
                                          <a:latin typeface="Cambria Math" panose="02040503050406030204" pitchFamily="18" charset="0"/>
                                        </a:rPr>
                                        <m:t>𝐟</m:t>
                                      </m:r>
                                    </m:e>
                                    <m:sub>
                                      <m:r>
                                        <a:rPr lang="zh-CN" altLang="en-US" sz="1800" b="0" i="1">
                                          <a:latin typeface="Cambria Math" panose="02040503050406030204" pitchFamily="18" charset="0"/>
                                        </a:rPr>
                                        <m:t>𝑘</m:t>
                                      </m:r>
                                    </m:sub>
                                  </m:sSub>
                                </m:e>
                              </m:d>
                            </m:num>
                            <m:den>
                              <m:d>
                                <m:dPr>
                                  <m:begChr m:val="|"/>
                                  <m:endChr m:val="|"/>
                                  <m:ctrlPr>
                                    <a:rPr lang="zh-CN" altLang="en-US" sz="1800" b="0" i="1">
                                      <a:latin typeface="Cambria Math" panose="02040503050406030204" pitchFamily="18" charset="0"/>
                                    </a:rPr>
                                  </m:ctrlPr>
                                </m:dPr>
                                <m:e>
                                  <m:sSubSup>
                                    <m:sSubSupPr>
                                      <m:ctrlPr>
                                        <a:rPr lang="zh-CN" altLang="en-US" sz="1800" b="0" i="1">
                                          <a:solidFill>
                                            <a:srgbClr val="836967"/>
                                          </a:solidFill>
                                          <a:latin typeface="Cambria Math" panose="02040503050406030204" pitchFamily="18" charset="0"/>
                                        </a:rPr>
                                      </m:ctrlPr>
                                    </m:sSubSupPr>
                                    <m:e>
                                      <m:r>
                                        <a:rPr lang="zh-CN" altLang="en-US" sz="1800" b="1" i="0">
                                          <a:latin typeface="Cambria Math" panose="02040503050406030204" pitchFamily="18" charset="0"/>
                                        </a:rPr>
                                        <m:t>𝐟</m:t>
                                      </m:r>
                                    </m:e>
                                    <m:sub>
                                      <m:r>
                                        <a:rPr lang="zh-CN" altLang="en-US" sz="1800" b="0" i="1">
                                          <a:latin typeface="Cambria Math" panose="02040503050406030204" pitchFamily="18" charset="0"/>
                                        </a:rPr>
                                        <m:t>𝑘</m:t>
                                      </m:r>
                                    </m:sub>
                                    <m:sup>
                                      <m:r>
                                        <a:rPr lang="zh-CN" altLang="en-US" sz="1800" b="0" i="1">
                                          <a:latin typeface="Cambria Math" panose="02040503050406030204" pitchFamily="18" charset="0"/>
                                        </a:rPr>
                                        <m:t>𝑖</m:t>
                                      </m:r>
                                    </m:sup>
                                  </m:sSubSup>
                                </m:e>
                              </m:d>
                              <m:r>
                                <a:rPr lang="zh-CN" altLang="en-US" sz="1800" b="0" i="0">
                                  <a:latin typeface="Cambria Math" panose="02040503050406030204" pitchFamily="18" charset="0"/>
                                </a:rPr>
                                <m:t>+</m:t>
                              </m:r>
                              <m:d>
                                <m:dPr>
                                  <m:begChr m:val="|"/>
                                  <m:endChr m:val="|"/>
                                  <m:ctrlPr>
                                    <a:rPr lang="zh-CN" altLang="en-US" sz="1800" b="0" i="1">
                                      <a:latin typeface="Cambria Math" panose="02040503050406030204" pitchFamily="18" charset="0"/>
                                    </a:rPr>
                                  </m:ctrlPr>
                                </m:dPr>
                                <m:e>
                                  <m:sSub>
                                    <m:sSubPr>
                                      <m:ctrlPr>
                                        <a:rPr lang="zh-CN" altLang="en-US" sz="1800" b="0" i="1">
                                          <a:solidFill>
                                            <a:srgbClr val="836967"/>
                                          </a:solidFill>
                                          <a:latin typeface="Cambria Math" panose="02040503050406030204" pitchFamily="18" charset="0"/>
                                        </a:rPr>
                                      </m:ctrlPr>
                                    </m:sSubPr>
                                    <m:e>
                                      <m:r>
                                        <a:rPr lang="zh-CN" altLang="en-US" sz="1800" b="1" i="0">
                                          <a:latin typeface="Cambria Math" panose="02040503050406030204" pitchFamily="18" charset="0"/>
                                        </a:rPr>
                                        <m:t>𝐟</m:t>
                                      </m:r>
                                    </m:e>
                                    <m:sub>
                                      <m:r>
                                        <a:rPr lang="zh-CN" altLang="en-US" sz="1800" b="0" i="1">
                                          <a:latin typeface="Cambria Math" panose="02040503050406030204" pitchFamily="18" charset="0"/>
                                        </a:rPr>
                                        <m:t>𝑘</m:t>
                                      </m:r>
                                    </m:sub>
                                  </m:sSub>
                                </m:e>
                              </m:d>
                            </m:den>
                          </m:f>
                        </m:e>
                      </m:nary>
                    </m:oMath>
                  </m:oMathPara>
                </a14:m>
                <a:endParaRPr lang="zh-CN" altLang="en-US" dirty="0"/>
              </a:p>
            </p:txBody>
          </p:sp>
        </mc:Choice>
        <mc:Fallback xmlns="">
          <p:sp>
            <p:nvSpPr>
              <p:cNvPr id="22" name="文本框 21">
                <a:extLst>
                  <a:ext uri="{FF2B5EF4-FFF2-40B4-BE49-F238E27FC236}">
                    <a16:creationId xmlns:a16="http://schemas.microsoft.com/office/drawing/2014/main" id="{68E6A0CD-3C56-45DF-918E-51E99E426EBA}"/>
                  </a:ext>
                </a:extLst>
              </p:cNvPr>
              <p:cNvSpPr txBox="1">
                <a:spLocks noRot="1" noChangeAspect="1" noMove="1" noResize="1" noEditPoints="1" noAdjustHandles="1" noChangeArrowheads="1" noChangeShapeType="1" noTextEdit="1"/>
              </p:cNvSpPr>
              <p:nvPr/>
            </p:nvSpPr>
            <p:spPr>
              <a:xfrm>
                <a:off x="4327399" y="4632769"/>
                <a:ext cx="6106884" cy="1096519"/>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文本框 23">
                <a:extLst>
                  <a:ext uri="{FF2B5EF4-FFF2-40B4-BE49-F238E27FC236}">
                    <a16:creationId xmlns:a16="http://schemas.microsoft.com/office/drawing/2014/main" id="{DA326528-A012-4F1A-A99E-61D37EEDB858}"/>
                  </a:ext>
                </a:extLst>
              </p:cNvPr>
              <p:cNvSpPr txBox="1"/>
              <p:nvPr/>
            </p:nvSpPr>
            <p:spPr>
              <a:xfrm>
                <a:off x="5064191" y="5875344"/>
                <a:ext cx="6106884" cy="72699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en-US" i="1" smtClean="0">
                              <a:solidFill>
                                <a:srgbClr val="836967"/>
                              </a:solidFill>
                              <a:latin typeface="Cambria Math" panose="02040503050406030204" pitchFamily="18" charset="0"/>
                            </a:rPr>
                          </m:ctrlPr>
                        </m:sSubPr>
                        <m:e>
                          <m:r>
                            <a:rPr lang="zh-CN" altLang="en-US" i="1">
                              <a:latin typeface="Cambria Math" panose="02040503050406030204" pitchFamily="18" charset="0"/>
                            </a:rPr>
                            <m:t>𝑡</m:t>
                          </m:r>
                        </m:e>
                        <m:sub>
                          <m:r>
                            <a:rPr lang="zh-CN" altLang="en-US" i="1">
                              <a:latin typeface="Cambria Math" panose="02040503050406030204" pitchFamily="18" charset="0"/>
                            </a:rPr>
                            <m:t>𝑖</m:t>
                          </m:r>
                        </m:sub>
                      </m:sSub>
                      <m:r>
                        <a:rPr lang="zh-CN" altLang="en-US" i="0">
                          <a:latin typeface="Cambria Math" panose="02040503050406030204" pitchFamily="18" charset="0"/>
                        </a:rPr>
                        <m:t>=</m:t>
                      </m:r>
                      <m:d>
                        <m:dPr>
                          <m:begChr m:val="⌊"/>
                          <m:endChr m:val="⌋"/>
                          <m:ctrlPr>
                            <a:rPr lang="zh-CN" altLang="en-US" i="1">
                              <a:latin typeface="Cambria Math" panose="02040503050406030204" pitchFamily="18" charset="0"/>
                            </a:rPr>
                          </m:ctrlPr>
                        </m:dPr>
                        <m:e>
                          <m:r>
                            <a:rPr lang="zh-CN" altLang="en-US" i="1">
                              <a:latin typeface="Cambria Math" panose="02040503050406030204" pitchFamily="18" charset="0"/>
                            </a:rPr>
                            <m:t>𝑛</m:t>
                          </m:r>
                          <m:r>
                            <a:rPr lang="zh-CN" altLang="en-US" i="0">
                              <a:latin typeface="Cambria Math" panose="02040503050406030204" pitchFamily="18" charset="0"/>
                            </a:rPr>
                            <m:t>∗</m:t>
                          </m:r>
                          <m:f>
                            <m:fPr>
                              <m:ctrlPr>
                                <a:rPr lang="zh-CN" altLang="en-US" i="1">
                                  <a:solidFill>
                                    <a:srgbClr val="836967"/>
                                  </a:solidFill>
                                  <a:latin typeface="Cambria Math" panose="02040503050406030204" pitchFamily="18" charset="0"/>
                                </a:rPr>
                              </m:ctrlPr>
                            </m:fPr>
                            <m:num>
                              <m:sSup>
                                <m:sSupPr>
                                  <m:ctrlPr>
                                    <a:rPr lang="zh-CN" altLang="en-US" i="1">
                                      <a:solidFill>
                                        <a:srgbClr val="836967"/>
                                      </a:solidFill>
                                      <a:latin typeface="Cambria Math" panose="02040503050406030204" pitchFamily="18" charset="0"/>
                                    </a:rPr>
                                  </m:ctrlPr>
                                </m:sSupPr>
                                <m:e>
                                  <m:r>
                                    <a:rPr lang="zh-CN" altLang="en-US" i="1">
                                      <a:latin typeface="Cambria Math" panose="02040503050406030204" pitchFamily="18" charset="0"/>
                                    </a:rPr>
                                    <m:t>𝑔</m:t>
                                  </m:r>
                                </m:e>
                                <m:sup>
                                  <m:r>
                                    <a:rPr lang="zh-CN" altLang="en-US" i="1">
                                      <a:latin typeface="Cambria Math" panose="02040503050406030204" pitchFamily="18" charset="0"/>
                                    </a:rPr>
                                    <m:t>𝑖</m:t>
                                  </m:r>
                                </m:sup>
                              </m:sSup>
                            </m:num>
                            <m:den>
                              <m:nary>
                                <m:naryPr>
                                  <m:chr m:val="∑"/>
                                  <m:limLoc m:val="undOvr"/>
                                  <m:grow m:val="on"/>
                                  <m:ctrlPr>
                                    <a:rPr lang="zh-CN" altLang="en-US" i="1">
                                      <a:latin typeface="Cambria Math" panose="02040503050406030204" pitchFamily="18" charset="0"/>
                                    </a:rPr>
                                  </m:ctrlPr>
                                </m:naryPr>
                                <m:sub>
                                  <m:r>
                                    <a:rPr lang="zh-CN" altLang="en-US" i="1">
                                      <a:latin typeface="Cambria Math" panose="02040503050406030204" pitchFamily="18" charset="0"/>
                                    </a:rPr>
                                    <m:t>𝑘</m:t>
                                  </m:r>
                                  <m:r>
                                    <a:rPr lang="zh-CN" altLang="en-US" i="0">
                                      <a:latin typeface="Cambria Math" panose="02040503050406030204" pitchFamily="18" charset="0"/>
                                    </a:rPr>
                                    <m:t>=1</m:t>
                                  </m:r>
                                </m:sub>
                                <m:sup>
                                  <m:r>
                                    <a:rPr lang="zh-CN" altLang="en-US" i="1">
                                      <a:latin typeface="Cambria Math" panose="02040503050406030204" pitchFamily="18" charset="0"/>
                                    </a:rPr>
                                    <m:t>𝑠</m:t>
                                  </m:r>
                                </m:sup>
                                <m:e>
                                  <m:sSup>
                                    <m:sSupPr>
                                      <m:ctrlPr>
                                        <a:rPr lang="zh-CN" altLang="en-US" i="1">
                                          <a:solidFill>
                                            <a:srgbClr val="836967"/>
                                          </a:solidFill>
                                          <a:latin typeface="Cambria Math" panose="02040503050406030204" pitchFamily="18" charset="0"/>
                                        </a:rPr>
                                      </m:ctrlPr>
                                    </m:sSupPr>
                                    <m:e>
                                      <m:r>
                                        <a:rPr lang="zh-CN" altLang="en-US" i="1">
                                          <a:latin typeface="Cambria Math" panose="02040503050406030204" pitchFamily="18" charset="0"/>
                                        </a:rPr>
                                        <m:t>𝑔</m:t>
                                      </m:r>
                                    </m:e>
                                    <m:sup>
                                      <m:r>
                                        <a:rPr lang="zh-CN" altLang="en-US" i="1">
                                          <a:latin typeface="Cambria Math" panose="02040503050406030204" pitchFamily="18" charset="0"/>
                                        </a:rPr>
                                        <m:t>𝑘</m:t>
                                      </m:r>
                                    </m:sup>
                                  </m:sSup>
                                </m:e>
                              </m:nary>
                            </m:den>
                          </m:f>
                        </m:e>
                      </m:d>
                    </m:oMath>
                  </m:oMathPara>
                </a14:m>
                <a:endParaRPr lang="zh-CN" altLang="en-US" dirty="0"/>
              </a:p>
            </p:txBody>
          </p:sp>
        </mc:Choice>
        <mc:Fallback xmlns="">
          <p:sp>
            <p:nvSpPr>
              <p:cNvPr id="24" name="文本框 23">
                <a:extLst>
                  <a:ext uri="{FF2B5EF4-FFF2-40B4-BE49-F238E27FC236}">
                    <a16:creationId xmlns:a16="http://schemas.microsoft.com/office/drawing/2014/main" id="{DA326528-A012-4F1A-A99E-61D37EEDB858}"/>
                  </a:ext>
                </a:extLst>
              </p:cNvPr>
              <p:cNvSpPr txBox="1">
                <a:spLocks noRot="1" noChangeAspect="1" noMove="1" noResize="1" noEditPoints="1" noAdjustHandles="1" noChangeArrowheads="1" noChangeShapeType="1" noTextEdit="1"/>
              </p:cNvSpPr>
              <p:nvPr/>
            </p:nvSpPr>
            <p:spPr>
              <a:xfrm>
                <a:off x="5064191" y="5875344"/>
                <a:ext cx="6106884" cy="726994"/>
              </a:xfrm>
              <a:prstGeom prst="rect">
                <a:avLst/>
              </a:prstGeom>
              <a:blipFill>
                <a:blip r:embed="rId6"/>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3778293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424218" y="327662"/>
            <a:ext cx="3309582" cy="769441"/>
          </a:xfrm>
          <a:prstGeom prst="rect">
            <a:avLst/>
          </a:prstGeom>
          <a:noFill/>
        </p:spPr>
        <p:txBody>
          <a:bodyPr wrap="square" rtlCol="0">
            <a:spAutoFit/>
          </a:bodyPr>
          <a:lstStyle/>
          <a:p>
            <a:r>
              <a:rPr lang="zh-CN" altLang="en-US" sz="4400" b="1" dirty="0">
                <a:latin typeface="Agency FB" panose="020B0503020202020204" pitchFamily="34" charset="0"/>
              </a:rPr>
              <a:t>模型方法</a:t>
            </a:r>
            <a:endParaRPr lang="en-US" altLang="zh-CN" sz="4400" b="1" dirty="0">
              <a:latin typeface="Agency FB" panose="020B0503020202020204" pitchFamily="34" charset="0"/>
            </a:endParaRPr>
          </a:p>
        </p:txBody>
      </p:sp>
      <p:grpSp>
        <p:nvGrpSpPr>
          <p:cNvPr id="5" name="组合 4"/>
          <p:cNvGrpSpPr/>
          <p:nvPr/>
        </p:nvGrpSpPr>
        <p:grpSpPr>
          <a:xfrm>
            <a:off x="-14514" y="255662"/>
            <a:ext cx="5508000" cy="72000"/>
            <a:chOff x="4717143" y="1103086"/>
            <a:chExt cx="3483428" cy="108000"/>
          </a:xfrm>
        </p:grpSpPr>
        <p:sp>
          <p:nvSpPr>
            <p:cNvPr id="6" name="矩形 5"/>
            <p:cNvSpPr/>
            <p:nvPr/>
          </p:nvSpPr>
          <p:spPr>
            <a:xfrm>
              <a:off x="4717143" y="1103086"/>
              <a:ext cx="1741714" cy="108000"/>
            </a:xfrm>
            <a:prstGeom prst="rect">
              <a:avLst/>
            </a:prstGeom>
            <a:solidFill>
              <a:srgbClr val="D7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7" name="矩形 6"/>
            <p:cNvSpPr/>
            <p:nvPr/>
          </p:nvSpPr>
          <p:spPr>
            <a:xfrm>
              <a:off x="6458857" y="1103086"/>
              <a:ext cx="1741714" cy="10800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sp>
        <p:nvSpPr>
          <p:cNvPr id="16" name="文本框 15">
            <a:extLst>
              <a:ext uri="{FF2B5EF4-FFF2-40B4-BE49-F238E27FC236}">
                <a16:creationId xmlns:a16="http://schemas.microsoft.com/office/drawing/2014/main" id="{EA7EE6D4-83DE-40E2-8730-60AA8B4A09F7}"/>
              </a:ext>
            </a:extLst>
          </p:cNvPr>
          <p:cNvSpPr txBox="1"/>
          <p:nvPr/>
        </p:nvSpPr>
        <p:spPr>
          <a:xfrm>
            <a:off x="424218" y="1032677"/>
            <a:ext cx="8142266" cy="460382"/>
          </a:xfrm>
          <a:prstGeom prst="rect">
            <a:avLst/>
          </a:prstGeom>
          <a:noFill/>
          <a:ln w="19050">
            <a:noFill/>
            <a:prstDash val="dash"/>
          </a:ln>
        </p:spPr>
        <p:txBody>
          <a:bodyPr wrap="square" rtlCol="0">
            <a:spAutoFit/>
          </a:bodyPr>
          <a:lstStyle/>
          <a:p>
            <a:pPr marL="285750" indent="-285750">
              <a:lnSpc>
                <a:spcPct val="150000"/>
              </a:lnSpc>
              <a:buFont typeface="Arial" panose="020B0604020202020204" pitchFamily="34" charset="0"/>
              <a:buChar char="•"/>
            </a:pPr>
            <a:r>
              <a:rPr lang="zh-CN" altLang="en-US" b="1" dirty="0"/>
              <a:t>超参数去相关处理</a:t>
            </a:r>
            <a:endParaRPr lang="en-US" altLang="zh-CN" sz="1600" b="1" dirty="0">
              <a:latin typeface="+mn-ea"/>
            </a:endParaRPr>
          </a:p>
        </p:txBody>
      </p:sp>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F3CAC806-6825-4028-AC92-94E4C59044BF}"/>
                  </a:ext>
                </a:extLst>
              </p:cNvPr>
              <p:cNvSpPr txBox="1"/>
              <p:nvPr/>
            </p:nvSpPr>
            <p:spPr>
              <a:xfrm>
                <a:off x="742398" y="1568718"/>
                <a:ext cx="10707203" cy="1511952"/>
              </a:xfrm>
              <a:prstGeom prst="rect">
                <a:avLst/>
              </a:prstGeom>
              <a:noFill/>
            </p:spPr>
            <p:txBody>
              <a:bodyPr wrap="square">
                <a:spAutoFit/>
              </a:bodyPr>
              <a:lstStyle/>
              <a:p>
                <a:pPr>
                  <a:lnSpc>
                    <a:spcPct val="150000"/>
                  </a:lnSpc>
                </a:pPr>
                <a:r>
                  <a:rPr lang="zh-CN" altLang="en-US" sz="1600" dirty="0">
                    <a:latin typeface="+mn-ea"/>
                  </a:rPr>
                  <a:t>对</a:t>
                </a:r>
                <a14:m>
                  <m:oMath xmlns:m="http://schemas.openxmlformats.org/officeDocument/2006/math">
                    <m:r>
                      <a:rPr lang="en-US" altLang="zh-CN" sz="1600" b="0" i="1" smtClean="0">
                        <a:latin typeface="Cambria Math" panose="02040503050406030204" pitchFamily="18" charset="0"/>
                      </a:rPr>
                      <m:t>𝑛</m:t>
                    </m:r>
                    <m:r>
                      <a:rPr lang="zh-CN" altLang="en-US" sz="1600" i="1">
                        <a:latin typeface="Cambria Math" panose="02040503050406030204" pitchFamily="18" charset="0"/>
                      </a:rPr>
                      <m:t>次</m:t>
                    </m:r>
                  </m:oMath>
                </a14:m>
                <a:r>
                  <a:rPr lang="zh-CN" altLang="en-US" sz="1600" dirty="0">
                    <a:latin typeface="+mn-ea"/>
                  </a:rPr>
                  <a:t>运算结果有</a:t>
                </a:r>
                <a14:m>
                  <m:oMath xmlns:m="http://schemas.openxmlformats.org/officeDocument/2006/math">
                    <m:r>
                      <a:rPr lang="en-US" altLang="zh-CN" sz="1600" b="0" i="1" smtClean="0">
                        <a:latin typeface="Cambria Math" panose="02040503050406030204" pitchFamily="18" charset="0"/>
                      </a:rPr>
                      <m:t>𝑝</m:t>
                    </m:r>
                  </m:oMath>
                </a14:m>
                <a:r>
                  <a:rPr lang="zh-CN" altLang="en-US" sz="1600" dirty="0">
                    <a:latin typeface="+mn-ea"/>
                  </a:rPr>
                  <a:t>维向量表示，其中</a:t>
                </a:r>
                <a14:m>
                  <m:oMath xmlns:m="http://schemas.openxmlformats.org/officeDocument/2006/math">
                    <m:r>
                      <a:rPr lang="en-US" altLang="zh-CN" sz="1600" b="0" i="1" smtClean="0">
                        <a:latin typeface="Cambria Math" panose="02040503050406030204" pitchFamily="18" charset="0"/>
                      </a:rPr>
                      <m:t>𝑝</m:t>
                    </m:r>
                    <m:r>
                      <a:rPr lang="en-US" altLang="zh-CN" sz="1600" b="0" i="1" smtClean="0">
                        <a:latin typeface="Cambria Math" panose="02040503050406030204" pitchFamily="18" charset="0"/>
                      </a:rPr>
                      <m:t>=</m:t>
                    </m:r>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𝑝</m:t>
                        </m:r>
                      </m:e>
                      <m:sub>
                        <m:r>
                          <a:rPr lang="en-US" altLang="zh-CN" sz="1600" b="0" i="1" smtClean="0">
                            <a:latin typeface="Cambria Math" panose="02040503050406030204" pitchFamily="18" charset="0"/>
                          </a:rPr>
                          <m:t>1</m:t>
                        </m:r>
                      </m:sub>
                    </m:sSub>
                    <m:r>
                      <a:rPr lang="en-US" altLang="zh-CN" sz="1600" b="0" i="1" smtClean="0">
                        <a:latin typeface="Cambria Math" panose="02040503050406030204" pitchFamily="18" charset="0"/>
                      </a:rPr>
                      <m:t>+</m:t>
                    </m:r>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𝑝</m:t>
                        </m:r>
                      </m:e>
                      <m:sub>
                        <m:r>
                          <a:rPr lang="en-US" altLang="zh-CN" sz="1600" b="0" i="1" smtClean="0">
                            <a:latin typeface="Cambria Math" panose="02040503050406030204" pitchFamily="18" charset="0"/>
                          </a:rPr>
                          <m:t>2</m:t>
                        </m:r>
                      </m:sub>
                    </m:sSub>
                  </m:oMath>
                </a14:m>
                <a:r>
                  <a:rPr lang="zh-CN" altLang="en-US" sz="1600" dirty="0">
                    <a:latin typeface="+mn-ea"/>
                  </a:rPr>
                  <a:t>，</a:t>
                </a:r>
                <a:r>
                  <a:rPr lang="en-US" altLang="zh-CN" sz="1600" dirty="0"/>
                  <a:t> </a:t>
                </a:r>
                <a14:m>
                  <m:oMath xmlns:m="http://schemas.openxmlformats.org/officeDocument/2006/math">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𝑝</m:t>
                        </m:r>
                      </m:e>
                      <m:sub>
                        <m:r>
                          <a:rPr lang="en-US" altLang="zh-CN" sz="1600" b="0" i="1" smtClean="0">
                            <a:latin typeface="Cambria Math" panose="02040503050406030204" pitchFamily="18" charset="0"/>
                          </a:rPr>
                          <m:t>1</m:t>
                        </m:r>
                      </m:sub>
                    </m:sSub>
                    <m:r>
                      <a:rPr lang="zh-CN" altLang="en-US" sz="1600" i="1">
                        <a:latin typeface="Cambria Math" panose="02040503050406030204" pitchFamily="18" charset="0"/>
                      </a:rPr>
                      <m:t>为</m:t>
                    </m:r>
                  </m:oMath>
                </a14:m>
                <a:r>
                  <a:rPr lang="zh-CN" altLang="en-US" sz="1600" dirty="0">
                    <a:latin typeface="+mn-ea"/>
                  </a:rPr>
                  <a:t>超参数的个数，</a:t>
                </a:r>
                <a:r>
                  <a:rPr lang="en-US" altLang="zh-CN" sz="1600" dirty="0"/>
                  <a:t> </a:t>
                </a:r>
                <a14:m>
                  <m:oMath xmlns:m="http://schemas.openxmlformats.org/officeDocument/2006/math">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𝑝</m:t>
                        </m:r>
                      </m:e>
                      <m:sub>
                        <m:r>
                          <a:rPr lang="en-US" altLang="zh-CN" sz="1600" b="0" i="1" smtClean="0">
                            <a:latin typeface="Cambria Math" panose="02040503050406030204" pitchFamily="18" charset="0"/>
                          </a:rPr>
                          <m:t>2</m:t>
                        </m:r>
                      </m:sub>
                    </m:sSub>
                    <m:r>
                      <a:rPr lang="zh-CN" altLang="en-US" sz="1600" i="1">
                        <a:latin typeface="Cambria Math" panose="02040503050406030204" pitchFamily="18" charset="0"/>
                      </a:rPr>
                      <m:t>为</m:t>
                    </m:r>
                  </m:oMath>
                </a14:m>
                <a:r>
                  <a:rPr lang="zh-CN" altLang="en-US" sz="1600" dirty="0">
                    <a:latin typeface="+mn-ea"/>
                  </a:rPr>
                  <a:t>图的特征数量（根据之前定义</a:t>
                </a:r>
                <a14:m>
                  <m:oMath xmlns:m="http://schemas.openxmlformats.org/officeDocument/2006/math">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𝑝</m:t>
                        </m:r>
                      </m:e>
                      <m:sub>
                        <m:r>
                          <a:rPr lang="en-US" altLang="zh-CN" sz="1600" b="0" i="1" smtClean="0">
                            <a:latin typeface="Cambria Math" panose="02040503050406030204" pitchFamily="18" charset="0"/>
                          </a:rPr>
                          <m:t>2</m:t>
                        </m:r>
                      </m:sub>
                    </m:sSub>
                    <m:r>
                      <a:rPr lang="en-US" altLang="zh-CN" sz="1600" b="0" i="1" smtClean="0">
                        <a:latin typeface="Cambria Math" panose="02040503050406030204" pitchFamily="18" charset="0"/>
                      </a:rPr>
                      <m:t>=6</m:t>
                    </m:r>
                  </m:oMath>
                </a14:m>
                <a:r>
                  <a:rPr lang="zh-CN" altLang="en-US" sz="1600" dirty="0">
                    <a:latin typeface="+mn-ea"/>
                  </a:rPr>
                  <a:t>）</a:t>
                </a:r>
                <a:endParaRPr lang="en-US" altLang="zh-CN" sz="1600" dirty="0">
                  <a:latin typeface="+mn-ea"/>
                </a:endParaRPr>
              </a:p>
              <a:p>
                <a:pPr>
                  <a:lnSpc>
                    <a:spcPct val="150000"/>
                  </a:lnSpc>
                </a:pPr>
                <a:r>
                  <a:rPr lang="zh-CN" altLang="en-US" sz="1600" dirty="0">
                    <a:latin typeface="+mn-ea"/>
                  </a:rPr>
                  <a:t>令</a:t>
                </a:r>
                <a14:m>
                  <m:oMath xmlns:m="http://schemas.openxmlformats.org/officeDocument/2006/math">
                    <m:r>
                      <a:rPr lang="en-US" altLang="zh-CN" sz="1600" b="0" i="1" smtClean="0">
                        <a:latin typeface="Cambria Math" panose="02040503050406030204" pitchFamily="18" charset="0"/>
                      </a:rPr>
                      <m:t>𝐴</m:t>
                    </m:r>
                    <m:r>
                      <a:rPr lang="en-US" altLang="zh-CN" sz="1600" b="0" i="1" smtClean="0">
                        <a:latin typeface="Cambria Math" panose="02040503050406030204" pitchFamily="18" charset="0"/>
                      </a:rPr>
                      <m:t>∈</m:t>
                    </m:r>
                    <m:sSup>
                      <m:sSupPr>
                        <m:ctrlPr>
                          <a:rPr lang="en-US" altLang="zh-CN" sz="1600" b="0" i="1" dirty="0" smtClean="0">
                            <a:latin typeface="Cambria Math" panose="02040503050406030204" pitchFamily="18" charset="0"/>
                          </a:rPr>
                        </m:ctrlPr>
                      </m:sSupPr>
                      <m:e>
                        <m:r>
                          <a:rPr lang="en-US" altLang="zh-CN" sz="1600" dirty="0" smtClean="0">
                            <a:latin typeface="Cambria Math" panose="02040503050406030204" pitchFamily="18" charset="0"/>
                          </a:rPr>
                          <m:t>ℝ</m:t>
                        </m:r>
                      </m:e>
                      <m:sup>
                        <m:r>
                          <m:rPr>
                            <m:sty m:val="p"/>
                          </m:rPr>
                          <a:rPr lang="en-US" altLang="zh-CN" sz="1600" b="0" i="0" dirty="0" smtClean="0">
                            <a:latin typeface="Cambria Math" panose="02040503050406030204" pitchFamily="18" charset="0"/>
                          </a:rPr>
                          <m:t>n</m:t>
                        </m:r>
                        <m:r>
                          <a:rPr lang="en-US" altLang="zh-CN" sz="1600" b="0" i="1" dirty="0" smtClean="0">
                            <a:latin typeface="Cambria Math" panose="02040503050406030204" pitchFamily="18" charset="0"/>
                          </a:rPr>
                          <m:t>×</m:t>
                        </m:r>
                        <m:sSub>
                          <m:sSubPr>
                            <m:ctrlPr>
                              <a:rPr lang="en-US" altLang="zh-CN" sz="1600" b="0" i="1" dirty="0" smtClean="0">
                                <a:latin typeface="Cambria Math" panose="02040503050406030204" pitchFamily="18" charset="0"/>
                              </a:rPr>
                            </m:ctrlPr>
                          </m:sSubPr>
                          <m:e>
                            <m:r>
                              <a:rPr lang="en-US" altLang="zh-CN" sz="1600" b="0" i="1" dirty="0" smtClean="0">
                                <a:latin typeface="Cambria Math" panose="02040503050406030204" pitchFamily="18" charset="0"/>
                              </a:rPr>
                              <m:t>𝑝</m:t>
                            </m:r>
                          </m:e>
                          <m:sub>
                            <m:r>
                              <a:rPr lang="en-US" altLang="zh-CN" sz="1600" b="0" i="1" dirty="0" smtClean="0">
                                <a:latin typeface="Cambria Math" panose="02040503050406030204" pitchFamily="18" charset="0"/>
                              </a:rPr>
                              <m:t>1</m:t>
                            </m:r>
                          </m:sub>
                        </m:sSub>
                      </m:sup>
                    </m:sSup>
                    <m:r>
                      <a:rPr lang="zh-CN" altLang="en-US" sz="1600" i="1" dirty="0">
                        <a:latin typeface="Cambria Math" panose="02040503050406030204" pitchFamily="18" charset="0"/>
                      </a:rPr>
                      <m:t>，</m:t>
                    </m:r>
                  </m:oMath>
                </a14:m>
                <a:r>
                  <a:rPr lang="en-US" altLang="zh-CN" sz="1600" dirty="0"/>
                  <a:t> </a:t>
                </a:r>
                <a14:m>
                  <m:oMath xmlns:m="http://schemas.openxmlformats.org/officeDocument/2006/math">
                    <m:r>
                      <a:rPr lang="en-US" altLang="zh-CN" sz="1600" b="0" i="1" smtClean="0">
                        <a:latin typeface="Cambria Math" panose="02040503050406030204" pitchFamily="18" charset="0"/>
                      </a:rPr>
                      <m:t>𝐵</m:t>
                    </m:r>
                    <m:r>
                      <a:rPr lang="en-US" altLang="zh-CN" sz="1600" i="1">
                        <a:latin typeface="Cambria Math" panose="02040503050406030204" pitchFamily="18" charset="0"/>
                      </a:rPr>
                      <m:t>∈</m:t>
                    </m:r>
                    <m:sSup>
                      <m:sSupPr>
                        <m:ctrlPr>
                          <a:rPr lang="en-US" altLang="zh-CN" sz="1600" i="1" dirty="0">
                            <a:latin typeface="Cambria Math" panose="02040503050406030204" pitchFamily="18" charset="0"/>
                          </a:rPr>
                        </m:ctrlPr>
                      </m:sSupPr>
                      <m:e>
                        <m:r>
                          <a:rPr lang="en-US" altLang="zh-CN" sz="1600" dirty="0">
                            <a:latin typeface="Cambria Math" panose="02040503050406030204" pitchFamily="18" charset="0"/>
                          </a:rPr>
                          <m:t>ℝ</m:t>
                        </m:r>
                      </m:e>
                      <m:sup>
                        <m:r>
                          <m:rPr>
                            <m:sty m:val="p"/>
                          </m:rPr>
                          <a:rPr lang="en-US" altLang="zh-CN" sz="1600" dirty="0">
                            <a:latin typeface="Cambria Math" panose="02040503050406030204" pitchFamily="18" charset="0"/>
                          </a:rPr>
                          <m:t>n</m:t>
                        </m:r>
                        <m:r>
                          <a:rPr lang="en-US" altLang="zh-CN" sz="1600" i="1" dirty="0">
                            <a:latin typeface="Cambria Math" panose="02040503050406030204" pitchFamily="18" charset="0"/>
                          </a:rPr>
                          <m:t>×</m:t>
                        </m:r>
                        <m:sSub>
                          <m:sSubPr>
                            <m:ctrlPr>
                              <a:rPr lang="en-US" altLang="zh-CN" sz="1600" i="1" dirty="0">
                                <a:latin typeface="Cambria Math" panose="02040503050406030204" pitchFamily="18" charset="0"/>
                              </a:rPr>
                            </m:ctrlPr>
                          </m:sSubPr>
                          <m:e>
                            <m:r>
                              <a:rPr lang="en-US" altLang="zh-CN" sz="1600" i="1" dirty="0">
                                <a:latin typeface="Cambria Math" panose="02040503050406030204" pitchFamily="18" charset="0"/>
                              </a:rPr>
                              <m:t>𝑝</m:t>
                            </m:r>
                          </m:e>
                          <m:sub>
                            <m:r>
                              <a:rPr lang="en-US" altLang="zh-CN" sz="1600" b="0" i="1" dirty="0" smtClean="0">
                                <a:latin typeface="Cambria Math" panose="02040503050406030204" pitchFamily="18" charset="0"/>
                              </a:rPr>
                              <m:t>2</m:t>
                            </m:r>
                          </m:sub>
                        </m:sSub>
                      </m:sup>
                    </m:sSup>
                  </m:oMath>
                </a14:m>
                <a:r>
                  <a:rPr lang="zh-CN" altLang="en-US" sz="1600" dirty="0">
                    <a:latin typeface="+mn-ea"/>
                  </a:rPr>
                  <a:t>，</a:t>
                </a:r>
                <a14:m>
                  <m:oMath xmlns:m="http://schemas.openxmlformats.org/officeDocument/2006/math">
                    <m:r>
                      <a:rPr lang="en-US" altLang="zh-CN" sz="1600" i="1">
                        <a:latin typeface="Cambria Math" panose="02040503050406030204" pitchFamily="18" charset="0"/>
                      </a:rPr>
                      <m:t>𝑋</m:t>
                    </m:r>
                    <m:r>
                      <a:rPr lang="en-US" altLang="zh-CN" sz="1600" b="0" i="0" smtClean="0">
                        <a:latin typeface="Cambria Math" panose="02040503050406030204" pitchFamily="18" charset="0"/>
                      </a:rPr>
                      <m:t>=[</m:t>
                    </m:r>
                    <m:r>
                      <m:rPr>
                        <m:sty m:val="p"/>
                      </m:rPr>
                      <a:rPr lang="en-US" altLang="zh-CN" sz="1600" b="0" i="0" smtClean="0">
                        <a:latin typeface="Cambria Math" panose="02040503050406030204" pitchFamily="18" charset="0"/>
                      </a:rPr>
                      <m:t>A</m:t>
                    </m:r>
                    <m:r>
                      <a:rPr lang="en-US" altLang="zh-CN" sz="1600" b="0" i="0" smtClean="0">
                        <a:latin typeface="Cambria Math" panose="02040503050406030204" pitchFamily="18" charset="0"/>
                      </a:rPr>
                      <m:t>,</m:t>
                    </m:r>
                    <m:r>
                      <a:rPr lang="en-US" altLang="zh-CN" sz="1600" i="1">
                        <a:latin typeface="Cambria Math" panose="02040503050406030204" pitchFamily="18" charset="0"/>
                      </a:rPr>
                      <m:t>𝐵</m:t>
                    </m:r>
                    <m:r>
                      <a:rPr lang="en-US" altLang="zh-CN" sz="1600" b="0" i="1" smtClean="0">
                        <a:latin typeface="Cambria Math" panose="02040503050406030204" pitchFamily="18" charset="0"/>
                      </a:rPr>
                      <m:t>]</m:t>
                    </m:r>
                    <m:r>
                      <a:rPr lang="en-US" altLang="zh-CN" sz="1600" i="1">
                        <a:latin typeface="Cambria Math" panose="02040503050406030204" pitchFamily="18" charset="0"/>
                      </a:rPr>
                      <m:t>∈</m:t>
                    </m:r>
                    <m:sSup>
                      <m:sSupPr>
                        <m:ctrlPr>
                          <a:rPr lang="en-US" altLang="zh-CN" sz="1600" i="1" dirty="0">
                            <a:latin typeface="Cambria Math" panose="02040503050406030204" pitchFamily="18" charset="0"/>
                          </a:rPr>
                        </m:ctrlPr>
                      </m:sSupPr>
                      <m:e>
                        <m:r>
                          <a:rPr lang="en-US" altLang="zh-CN" sz="1600" dirty="0">
                            <a:latin typeface="Cambria Math" panose="02040503050406030204" pitchFamily="18" charset="0"/>
                          </a:rPr>
                          <m:t>ℝ</m:t>
                        </m:r>
                      </m:e>
                      <m:sup>
                        <m:r>
                          <m:rPr>
                            <m:sty m:val="p"/>
                          </m:rPr>
                          <a:rPr lang="en-US" altLang="zh-CN" sz="1600" dirty="0">
                            <a:latin typeface="Cambria Math" panose="02040503050406030204" pitchFamily="18" charset="0"/>
                          </a:rPr>
                          <m:t>n</m:t>
                        </m:r>
                        <m:r>
                          <a:rPr lang="en-US" altLang="zh-CN" sz="1600" i="1" dirty="0">
                            <a:latin typeface="Cambria Math" panose="02040503050406030204" pitchFamily="18" charset="0"/>
                          </a:rPr>
                          <m:t>×</m:t>
                        </m:r>
                        <m:r>
                          <a:rPr lang="en-US" altLang="zh-CN" sz="1600" b="0" i="1" dirty="0" smtClean="0">
                            <a:latin typeface="Cambria Math" panose="02040503050406030204" pitchFamily="18" charset="0"/>
                          </a:rPr>
                          <m:t>𝑝</m:t>
                        </m:r>
                      </m:sup>
                    </m:sSup>
                  </m:oMath>
                </a14:m>
                <a:endParaRPr lang="en-US" altLang="zh-CN" sz="1600" dirty="0">
                  <a:latin typeface="+mn-ea"/>
                </a:endParaRPr>
              </a:p>
              <a:p>
                <a:pPr>
                  <a:lnSpc>
                    <a:spcPct val="150000"/>
                  </a:lnSpc>
                </a:pPr>
                <a:r>
                  <a:rPr lang="zh-CN" altLang="en-US" sz="1600" dirty="0">
                    <a:latin typeface="+mn-ea"/>
                  </a:rPr>
                  <a:t>为了使超参数之间的相关性尽可能小，对</a:t>
                </a:r>
                <a14:m>
                  <m:oMath xmlns:m="http://schemas.openxmlformats.org/officeDocument/2006/math">
                    <m:r>
                      <a:rPr lang="en-US" altLang="zh-CN" sz="1600" b="0" i="1" smtClean="0">
                        <a:latin typeface="Cambria Math" panose="02040503050406030204" pitchFamily="18" charset="0"/>
                      </a:rPr>
                      <m:t>𝑛</m:t>
                    </m:r>
                  </m:oMath>
                </a14:m>
                <a:r>
                  <a:rPr lang="zh-CN" altLang="en-US" sz="1600" dirty="0">
                    <a:latin typeface="+mn-ea"/>
                  </a:rPr>
                  <a:t>个超参数设置不同的权重采用如下损失函数进行训练：</a:t>
                </a:r>
                <a:endParaRPr lang="en-US" altLang="zh-CN" sz="1600" dirty="0">
                  <a:latin typeface="+mn-ea"/>
                </a:endParaRPr>
              </a:p>
              <a:p>
                <a:pPr>
                  <a:lnSpc>
                    <a:spcPct val="150000"/>
                  </a:lnSpc>
                </a:pPr>
                <a:endParaRPr lang="en-US" altLang="zh-CN" sz="1600" dirty="0">
                  <a:latin typeface="+mn-ea"/>
                </a:endParaRPr>
              </a:p>
            </p:txBody>
          </p:sp>
        </mc:Choice>
        <mc:Fallback xmlns="">
          <p:sp>
            <p:nvSpPr>
              <p:cNvPr id="11" name="文本框 10">
                <a:extLst>
                  <a:ext uri="{FF2B5EF4-FFF2-40B4-BE49-F238E27FC236}">
                    <a16:creationId xmlns:a16="http://schemas.microsoft.com/office/drawing/2014/main" id="{F3CAC806-6825-4028-AC92-94E4C59044BF}"/>
                  </a:ext>
                </a:extLst>
              </p:cNvPr>
              <p:cNvSpPr txBox="1">
                <a:spLocks noRot="1" noChangeAspect="1" noMove="1" noResize="1" noEditPoints="1" noAdjustHandles="1" noChangeArrowheads="1" noChangeShapeType="1" noTextEdit="1"/>
              </p:cNvSpPr>
              <p:nvPr/>
            </p:nvSpPr>
            <p:spPr>
              <a:xfrm>
                <a:off x="742398" y="1568718"/>
                <a:ext cx="10707203" cy="1511952"/>
              </a:xfrm>
              <a:prstGeom prst="rect">
                <a:avLst/>
              </a:prstGeom>
              <a:blipFill>
                <a:blip r:embed="rId3"/>
                <a:stretch>
                  <a:fillRect l="-34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46C46B57-7D2A-469E-926E-1F71D9324A3B}"/>
                  </a:ext>
                </a:extLst>
              </p:cNvPr>
              <p:cNvSpPr txBox="1"/>
              <p:nvPr/>
            </p:nvSpPr>
            <p:spPr>
              <a:xfrm>
                <a:off x="742398" y="3684255"/>
                <a:ext cx="10707203" cy="826445"/>
              </a:xfrm>
              <a:prstGeom prst="rect">
                <a:avLst/>
              </a:prstGeom>
              <a:noFill/>
            </p:spPr>
            <p:txBody>
              <a:bodyPr wrap="square">
                <a:spAutoFit/>
              </a:bodyPr>
              <a:lstStyle/>
              <a:p>
                <a:pPr>
                  <a:lnSpc>
                    <a:spcPct val="150000"/>
                  </a:lnSpc>
                </a:pPr>
                <a:r>
                  <a:rPr lang="zh-CN" altLang="en-US" sz="1600" dirty="0">
                    <a:latin typeface="+mn-ea"/>
                  </a:rPr>
                  <a:t>其中</a:t>
                </a:r>
                <a14:m>
                  <m:oMath xmlns:m="http://schemas.openxmlformats.org/officeDocument/2006/math">
                    <m:r>
                      <a:rPr lang="zh-CN" altLang="en-US" sz="1600" i="1" smtClean="0">
                        <a:latin typeface="Cambria Math" panose="02040503050406030204" pitchFamily="18" charset="0"/>
                      </a:rPr>
                      <m:t>𝐸</m:t>
                    </m:r>
                    <m:d>
                      <m:dPr>
                        <m:begChr m:val="["/>
                        <m:endChr m:val="]"/>
                        <m:ctrlPr>
                          <a:rPr lang="en-US" altLang="zh-CN" sz="1600" b="0" i="1" smtClean="0">
                            <a:latin typeface="Cambria Math" panose="02040503050406030204" pitchFamily="18" charset="0"/>
                          </a:rPr>
                        </m:ctrlPr>
                      </m:dPr>
                      <m:e>
                        <m:r>
                          <a:rPr lang="en-US" altLang="zh-CN" sz="1600" b="0" i="1" smtClean="0">
                            <a:latin typeface="Cambria Math" panose="02040503050406030204" pitchFamily="18" charset="0"/>
                          </a:rPr>
                          <m:t>⋅</m:t>
                        </m:r>
                      </m:e>
                    </m:d>
                  </m:oMath>
                </a14:m>
                <a:r>
                  <a:rPr lang="zh-CN" altLang="en-US" sz="1600" dirty="0">
                    <a:latin typeface="+mn-ea"/>
                  </a:rPr>
                  <a:t>即数学期望，直接用计算所得的均值替代即可，</a:t>
                </a:r>
                <a14:m>
                  <m:oMath xmlns:m="http://schemas.openxmlformats.org/officeDocument/2006/math">
                    <m:r>
                      <a:rPr lang="en-US" altLang="zh-CN" sz="1600" b="0" i="1" smtClean="0">
                        <a:latin typeface="Cambria Math" panose="02040503050406030204" pitchFamily="18" charset="0"/>
                      </a:rPr>
                      <m:t>𝛾</m:t>
                    </m:r>
                    <m:r>
                      <a:rPr lang="en-US" altLang="zh-CN" sz="1600" b="0" i="1" smtClean="0">
                        <a:latin typeface="Cambria Math" panose="02040503050406030204" pitchFamily="18" charset="0"/>
                      </a:rPr>
                      <m:t>∈</m:t>
                    </m:r>
                    <m:sSup>
                      <m:sSupPr>
                        <m:ctrlPr>
                          <a:rPr lang="en-US" altLang="zh-CN" sz="1600" b="0" i="1" dirty="0" smtClean="0">
                            <a:latin typeface="Cambria Math" panose="02040503050406030204" pitchFamily="18" charset="0"/>
                          </a:rPr>
                        </m:ctrlPr>
                      </m:sSupPr>
                      <m:e>
                        <m:r>
                          <a:rPr lang="en-US" altLang="zh-CN" sz="1600" dirty="0" smtClean="0">
                            <a:latin typeface="Cambria Math" panose="02040503050406030204" pitchFamily="18" charset="0"/>
                          </a:rPr>
                          <m:t>ℝ</m:t>
                        </m:r>
                      </m:e>
                      <m:sup>
                        <m:r>
                          <m:rPr>
                            <m:sty m:val="p"/>
                          </m:rPr>
                          <a:rPr lang="en-US" altLang="zh-CN" sz="1600" b="0" i="0" dirty="0" smtClean="0">
                            <a:latin typeface="Cambria Math" panose="02040503050406030204" pitchFamily="18" charset="0"/>
                          </a:rPr>
                          <m:t>n</m:t>
                        </m:r>
                        <m:r>
                          <a:rPr lang="en-US" altLang="zh-CN" sz="1600" b="0" i="1" dirty="0" smtClean="0">
                            <a:latin typeface="Cambria Math" panose="02040503050406030204" pitchFamily="18" charset="0"/>
                          </a:rPr>
                          <m:t>×1</m:t>
                        </m:r>
                      </m:sup>
                    </m:sSup>
                  </m:oMath>
                </a14:m>
                <a:r>
                  <a:rPr lang="zh-CN" altLang="en-US" sz="1600" dirty="0">
                    <a:latin typeface="+mn-ea"/>
                  </a:rPr>
                  <a:t>即为所求超参数权重，</a:t>
                </a:r>
                <a14:m>
                  <m:oMath xmlns:m="http://schemas.openxmlformats.org/officeDocument/2006/math">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𝑋</m:t>
                        </m:r>
                      </m:e>
                      <m:sub>
                        <m:r>
                          <a:rPr lang="en-US" altLang="zh-CN" sz="1600" b="0" i="1" smtClean="0">
                            <a:latin typeface="Cambria Math" panose="02040503050406030204" pitchFamily="18" charset="0"/>
                          </a:rPr>
                          <m:t>,−</m:t>
                        </m:r>
                        <m:r>
                          <m:rPr>
                            <m:sty m:val="p"/>
                          </m:rPr>
                          <a:rPr lang="en-US" altLang="zh-CN" sz="1600" i="1">
                            <a:latin typeface="Cambria Math" panose="02040503050406030204" pitchFamily="18" charset="0"/>
                          </a:rPr>
                          <m:t>j</m:t>
                        </m:r>
                      </m:sub>
                    </m:sSub>
                  </m:oMath>
                </a14:m>
                <a:r>
                  <a:rPr lang="zh-CN" altLang="en-US" sz="1600" dirty="0">
                    <a:latin typeface="+mn-ea"/>
                  </a:rPr>
                  <a:t>为从</a:t>
                </a:r>
                <a14:m>
                  <m:oMath xmlns:m="http://schemas.openxmlformats.org/officeDocument/2006/math">
                    <m:r>
                      <a:rPr lang="en-US" altLang="zh-CN" sz="1600" b="0" i="1" smtClean="0">
                        <a:latin typeface="Cambria Math" panose="02040503050406030204" pitchFamily="18" charset="0"/>
                      </a:rPr>
                      <m:t>𝑋</m:t>
                    </m:r>
                    <m:r>
                      <a:rPr lang="zh-CN" altLang="en-US" sz="1600" i="1">
                        <a:latin typeface="Cambria Math" panose="02040503050406030204" pitchFamily="18" charset="0"/>
                      </a:rPr>
                      <m:t>中</m:t>
                    </m:r>
                    <m:r>
                      <a:rPr lang="zh-CN" altLang="en-US" sz="1600" i="1" smtClean="0">
                        <a:latin typeface="Cambria Math" panose="02040503050406030204" pitchFamily="18" charset="0"/>
                      </a:rPr>
                      <m:t>剔除</m:t>
                    </m:r>
                    <m:sSub>
                      <m:sSubPr>
                        <m:ctrlPr>
                          <a:rPr lang="en-US" altLang="zh-CN" sz="1600" i="1">
                            <a:latin typeface="Cambria Math" panose="02040503050406030204" pitchFamily="18" charset="0"/>
                          </a:rPr>
                        </m:ctrlPr>
                      </m:sSubPr>
                      <m:e>
                        <m:r>
                          <a:rPr lang="en-US" altLang="zh-CN" sz="1600" b="0" i="1" smtClean="0">
                            <a:latin typeface="Cambria Math" panose="02040503050406030204" pitchFamily="18" charset="0"/>
                          </a:rPr>
                          <m:t>𝐴</m:t>
                        </m:r>
                      </m:e>
                      <m:sub>
                        <m:r>
                          <a:rPr lang="en-US" altLang="zh-CN" sz="1600" i="1">
                            <a:latin typeface="Cambria Math" panose="02040503050406030204" pitchFamily="18" charset="0"/>
                          </a:rPr>
                          <m:t>,</m:t>
                        </m:r>
                        <m:r>
                          <m:rPr>
                            <m:sty m:val="p"/>
                          </m:rPr>
                          <a:rPr lang="en-US" altLang="zh-CN" sz="1600" i="1">
                            <a:latin typeface="Cambria Math" panose="02040503050406030204" pitchFamily="18" charset="0"/>
                          </a:rPr>
                          <m:t>j</m:t>
                        </m:r>
                      </m:sub>
                    </m:sSub>
                  </m:oMath>
                </a14:m>
                <a:r>
                  <a:rPr lang="zh-CN" altLang="en-US" sz="1600" dirty="0">
                    <a:latin typeface="+mn-ea"/>
                  </a:rPr>
                  <a:t>后的剩余部分。</a:t>
                </a:r>
                <a:endParaRPr lang="en-US" altLang="zh-CN" sz="1600" dirty="0">
                  <a:latin typeface="+mn-ea"/>
                </a:endParaRPr>
              </a:p>
            </p:txBody>
          </p:sp>
        </mc:Choice>
        <mc:Fallback xmlns="">
          <p:sp>
            <p:nvSpPr>
              <p:cNvPr id="14" name="文本框 13">
                <a:extLst>
                  <a:ext uri="{FF2B5EF4-FFF2-40B4-BE49-F238E27FC236}">
                    <a16:creationId xmlns:a16="http://schemas.microsoft.com/office/drawing/2014/main" id="{46C46B57-7D2A-469E-926E-1F71D9324A3B}"/>
                  </a:ext>
                </a:extLst>
              </p:cNvPr>
              <p:cNvSpPr txBox="1">
                <a:spLocks noRot="1" noChangeAspect="1" noMove="1" noResize="1" noEditPoints="1" noAdjustHandles="1" noChangeArrowheads="1" noChangeShapeType="1" noTextEdit="1"/>
              </p:cNvSpPr>
              <p:nvPr/>
            </p:nvSpPr>
            <p:spPr>
              <a:xfrm>
                <a:off x="742398" y="3684255"/>
                <a:ext cx="10707203" cy="826445"/>
              </a:xfrm>
              <a:prstGeom prst="rect">
                <a:avLst/>
              </a:prstGeom>
              <a:blipFill>
                <a:blip r:embed="rId4"/>
                <a:stretch>
                  <a:fillRect l="-342" b="-6618"/>
                </a:stretch>
              </a:blipFill>
            </p:spPr>
            <p:txBody>
              <a:bodyPr/>
              <a:lstStyle/>
              <a:p>
                <a:r>
                  <a:rPr lang="zh-CN" altLang="en-US">
                    <a:noFill/>
                  </a:rPr>
                  <a:t> </a:t>
                </a:r>
              </a:p>
            </p:txBody>
          </p:sp>
        </mc:Fallback>
      </mc:AlternateContent>
      <p:sp>
        <p:nvSpPr>
          <p:cNvPr id="21" name="文本框 20">
            <a:extLst>
              <a:ext uri="{FF2B5EF4-FFF2-40B4-BE49-F238E27FC236}">
                <a16:creationId xmlns:a16="http://schemas.microsoft.com/office/drawing/2014/main" id="{5304BF55-15CD-444C-A48B-7249E68B17F6}"/>
              </a:ext>
            </a:extLst>
          </p:cNvPr>
          <p:cNvSpPr txBox="1"/>
          <p:nvPr/>
        </p:nvSpPr>
        <p:spPr>
          <a:xfrm>
            <a:off x="424218" y="4510700"/>
            <a:ext cx="6104964" cy="44287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zh-CN" altLang="en-US" b="1" dirty="0"/>
              <a:t>去相关加权回归</a:t>
            </a:r>
            <a:endParaRPr lang="en-US" altLang="zh-CN" sz="1600" b="1" dirty="0">
              <a:latin typeface="+mn-ea"/>
            </a:endParaRPr>
          </a:p>
        </p:txBody>
      </p:sp>
      <mc:AlternateContent xmlns:mc="http://schemas.openxmlformats.org/markup-compatibility/2006" xmlns:a14="http://schemas.microsoft.com/office/drawing/2010/main">
        <mc:Choice Requires="a14">
          <p:sp>
            <p:nvSpPr>
              <p:cNvPr id="24" name="文本框 23">
                <a:extLst>
                  <a:ext uri="{FF2B5EF4-FFF2-40B4-BE49-F238E27FC236}">
                    <a16:creationId xmlns:a16="http://schemas.microsoft.com/office/drawing/2014/main" id="{3D20CFE5-5FD6-4DF9-9EFD-0A39B8C3CB83}"/>
                  </a:ext>
                </a:extLst>
              </p:cNvPr>
              <p:cNvSpPr txBox="1"/>
              <p:nvPr/>
            </p:nvSpPr>
            <p:spPr>
              <a:xfrm>
                <a:off x="742398" y="4953578"/>
                <a:ext cx="10707203" cy="856260"/>
              </a:xfrm>
              <a:prstGeom prst="rect">
                <a:avLst/>
              </a:prstGeom>
              <a:noFill/>
            </p:spPr>
            <p:txBody>
              <a:bodyPr wrap="square">
                <a:spAutoFit/>
              </a:bodyPr>
              <a:lstStyle/>
              <a:p>
                <a:pPr>
                  <a:lnSpc>
                    <a:spcPct val="150000"/>
                  </a:lnSpc>
                </a:pPr>
                <a:r>
                  <a:rPr lang="zh-CN" altLang="en-US" sz="1600" dirty="0">
                    <a:latin typeface="+mn-ea"/>
                  </a:rPr>
                  <a:t>同时我们还需要一个非线性函数，得到从向量</a:t>
                </a:r>
                <a14:m>
                  <m:oMath xmlns:m="http://schemas.openxmlformats.org/officeDocument/2006/math">
                    <m:sSub>
                      <m:sSubPr>
                        <m:ctrlPr>
                          <a:rPr lang="en-US" altLang="zh-CN" sz="1600" i="1">
                            <a:latin typeface="Cambria Math" panose="02040503050406030204" pitchFamily="18" charset="0"/>
                          </a:rPr>
                        </m:ctrlPr>
                      </m:sSubPr>
                      <m:e>
                        <m:r>
                          <a:rPr lang="en-US" altLang="zh-CN" sz="1600" b="0" i="1" smtClean="0">
                            <a:latin typeface="Cambria Math" panose="02040503050406030204" pitchFamily="18" charset="0"/>
                          </a:rPr>
                          <m:t>𝑋</m:t>
                        </m:r>
                      </m:e>
                      <m:sub>
                        <m:r>
                          <a:rPr lang="en-US" altLang="zh-CN" sz="1600" i="1">
                            <a:latin typeface="Cambria Math" panose="02040503050406030204" pitchFamily="18" charset="0"/>
                          </a:rPr>
                          <m:t>𝑖</m:t>
                        </m:r>
                      </m:sub>
                    </m:sSub>
                  </m:oMath>
                </a14:m>
                <a:r>
                  <a:rPr lang="zh-CN" altLang="en-US" sz="1600" dirty="0">
                    <a:latin typeface="+mn-ea"/>
                  </a:rPr>
                  <a:t>到子图表现特征</a:t>
                </a:r>
                <a14:m>
                  <m:oMath xmlns:m="http://schemas.openxmlformats.org/officeDocument/2006/math">
                    <m:sSub>
                      <m:sSubPr>
                        <m:ctrlPr>
                          <a:rPr lang="en-US" altLang="zh-CN" sz="1600" i="1">
                            <a:latin typeface="Cambria Math" panose="02040503050406030204" pitchFamily="18" charset="0"/>
                          </a:rPr>
                        </m:ctrlPr>
                      </m:sSubPr>
                      <m:e>
                        <m:r>
                          <a:rPr lang="en-US" altLang="zh-CN" sz="1600" b="0" i="1" smtClean="0">
                            <a:latin typeface="Cambria Math" panose="02040503050406030204" pitchFamily="18" charset="0"/>
                          </a:rPr>
                          <m:t>𝑌</m:t>
                        </m:r>
                      </m:e>
                      <m:sub>
                        <m:r>
                          <a:rPr lang="en-US" altLang="zh-CN" sz="1600" i="1">
                            <a:latin typeface="Cambria Math" panose="02040503050406030204" pitchFamily="18" charset="0"/>
                          </a:rPr>
                          <m:t>𝑖</m:t>
                        </m:r>
                      </m:sub>
                    </m:sSub>
                  </m:oMath>
                </a14:m>
                <a:r>
                  <a:rPr lang="zh-CN" altLang="en-US" sz="1600" dirty="0">
                    <a:latin typeface="+mn-ea"/>
                  </a:rPr>
                  <a:t>的映射</a:t>
                </a:r>
                <a:r>
                  <a:rPr lang="en-US" altLang="zh-CN" sz="1600" dirty="0">
                    <a:latin typeface="+mn-ea"/>
                  </a:rPr>
                  <a:t>,</a:t>
                </a:r>
              </a:p>
              <a:p>
                <a:pPr>
                  <a:lnSpc>
                    <a:spcPct val="150000"/>
                  </a:lnSpc>
                </a:pPr>
                <a:r>
                  <a:rPr lang="zh-CN" altLang="en-US" sz="1600" dirty="0">
                    <a:latin typeface="+mn-ea"/>
                  </a:rPr>
                  <a:t>为此需要构造一个</a:t>
                </a:r>
                <a:r>
                  <a:rPr lang="en-US" altLang="zh-CN" sz="1600" dirty="0">
                    <a:latin typeface="+mn-ea"/>
                  </a:rPr>
                  <a:t>MLP</a:t>
                </a:r>
                <a:r>
                  <a:rPr lang="zh-CN" altLang="en-US" sz="1600" dirty="0">
                    <a:latin typeface="+mn-ea"/>
                  </a:rPr>
                  <a:t>层引入少量的额外超参数</a:t>
                </a:r>
                <a14:m>
                  <m:oMath xmlns:m="http://schemas.openxmlformats.org/officeDocument/2006/math">
                    <m:r>
                      <m:rPr>
                        <m:sty m:val="p"/>
                      </m:rPr>
                      <a:rPr lang="en-US" altLang="zh-CN" sz="1600" b="0" i="0" smtClean="0">
                        <a:latin typeface="Cambria Math" panose="02040503050406030204" pitchFamily="18" charset="0"/>
                      </a:rPr>
                      <m:t>Θ</m:t>
                    </m:r>
                  </m:oMath>
                </a14:m>
                <a:r>
                  <a:rPr lang="zh-CN" altLang="en-US" sz="1600" dirty="0">
                    <a:latin typeface="+mn-ea"/>
                  </a:rPr>
                  <a:t>进行学习，得到非线性映射函数</a:t>
                </a:r>
                <a14:m>
                  <m:oMath xmlns:m="http://schemas.openxmlformats.org/officeDocument/2006/math">
                    <m:r>
                      <a:rPr lang="zh-CN" altLang="en-US" sz="1600" i="1">
                        <a:latin typeface="Cambria Math" panose="02040503050406030204" pitchFamily="18" charset="0"/>
                      </a:rPr>
                      <m:t>𝜙</m:t>
                    </m:r>
                    <m:d>
                      <m:dPr>
                        <m:ctrlPr>
                          <a:rPr lang="zh-CN" altLang="en-US" sz="1600" i="1">
                            <a:latin typeface="Cambria Math" panose="02040503050406030204" pitchFamily="18" charset="0"/>
                          </a:rPr>
                        </m:ctrlPr>
                      </m:dPr>
                      <m:e>
                        <m:sSub>
                          <m:sSubPr>
                            <m:ctrlPr>
                              <a:rPr lang="zh-CN" altLang="en-US" sz="1600" i="1">
                                <a:solidFill>
                                  <a:srgbClr val="836967"/>
                                </a:solidFill>
                                <a:latin typeface="Cambria Math" panose="02040503050406030204" pitchFamily="18" charset="0"/>
                              </a:rPr>
                            </m:ctrlPr>
                          </m:sSubPr>
                          <m:e>
                            <m:r>
                              <a:rPr lang="zh-CN" altLang="en-US" sz="1600" b="1">
                                <a:latin typeface="Cambria Math" panose="02040503050406030204" pitchFamily="18" charset="0"/>
                              </a:rPr>
                              <m:t>𝐗</m:t>
                            </m:r>
                          </m:e>
                          <m:sub>
                            <m:r>
                              <a:rPr lang="zh-CN" altLang="en-US" sz="1600" i="1">
                                <a:latin typeface="Cambria Math" panose="02040503050406030204" pitchFamily="18" charset="0"/>
                              </a:rPr>
                              <m:t>𝑖</m:t>
                            </m:r>
                            <m:r>
                              <a:rPr lang="zh-CN" altLang="en-US" sz="1600">
                                <a:latin typeface="Cambria Math" panose="02040503050406030204" pitchFamily="18" charset="0"/>
                              </a:rPr>
                              <m:t>,</m:t>
                            </m:r>
                          </m:sub>
                        </m:sSub>
                        <m:r>
                          <a:rPr lang="zh-CN" altLang="en-US" sz="1600">
                            <a:latin typeface="Cambria Math" panose="02040503050406030204" pitchFamily="18" charset="0"/>
                          </a:rPr>
                          <m:t>;</m:t>
                        </m:r>
                        <m:r>
                          <a:rPr lang="zh-CN" altLang="en-US" sz="1600" i="1">
                            <a:latin typeface="Cambria Math" panose="02040503050406030204" pitchFamily="18" charset="0"/>
                          </a:rPr>
                          <m:t>𝛩</m:t>
                        </m:r>
                      </m:e>
                    </m:d>
                  </m:oMath>
                </a14:m>
                <a:endParaRPr lang="en-US" altLang="zh-CN" sz="1600" dirty="0">
                  <a:latin typeface="+mn-ea"/>
                </a:endParaRPr>
              </a:p>
            </p:txBody>
          </p:sp>
        </mc:Choice>
        <mc:Fallback xmlns="">
          <p:sp>
            <p:nvSpPr>
              <p:cNvPr id="24" name="文本框 23">
                <a:extLst>
                  <a:ext uri="{FF2B5EF4-FFF2-40B4-BE49-F238E27FC236}">
                    <a16:creationId xmlns:a16="http://schemas.microsoft.com/office/drawing/2014/main" id="{3D20CFE5-5FD6-4DF9-9EFD-0A39B8C3CB83}"/>
                  </a:ext>
                </a:extLst>
              </p:cNvPr>
              <p:cNvSpPr txBox="1">
                <a:spLocks noRot="1" noChangeAspect="1" noMove="1" noResize="1" noEditPoints="1" noAdjustHandles="1" noChangeArrowheads="1" noChangeShapeType="1" noTextEdit="1"/>
              </p:cNvSpPr>
              <p:nvPr/>
            </p:nvSpPr>
            <p:spPr>
              <a:xfrm>
                <a:off x="742398" y="4953578"/>
                <a:ext cx="10707203" cy="856260"/>
              </a:xfrm>
              <a:prstGeom prst="rect">
                <a:avLst/>
              </a:prstGeom>
              <a:blipFill>
                <a:blip r:embed="rId6"/>
                <a:stretch>
                  <a:fillRect l="-342" b="-357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文本框 24">
                <a:extLst>
                  <a:ext uri="{FF2B5EF4-FFF2-40B4-BE49-F238E27FC236}">
                    <a16:creationId xmlns:a16="http://schemas.microsoft.com/office/drawing/2014/main" id="{974283A8-2489-4CB4-9912-77B9367F45F3}"/>
                  </a:ext>
                </a:extLst>
              </p:cNvPr>
              <p:cNvSpPr txBox="1"/>
              <p:nvPr/>
            </p:nvSpPr>
            <p:spPr>
              <a:xfrm>
                <a:off x="2739486" y="5753772"/>
                <a:ext cx="6106884" cy="84856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zh-CN" altLang="en-US" i="1" smtClean="0">
                              <a:solidFill>
                                <a:srgbClr val="836967"/>
                              </a:solidFill>
                              <a:latin typeface="Cambria Math" panose="02040503050406030204" pitchFamily="18" charset="0"/>
                            </a:rPr>
                          </m:ctrlPr>
                        </m:accPr>
                        <m:e>
                          <m:r>
                            <a:rPr lang="zh-CN" altLang="en-US" i="1">
                              <a:latin typeface="Cambria Math" panose="02040503050406030204" pitchFamily="18" charset="0"/>
                            </a:rPr>
                            <m:t>𝛩</m:t>
                          </m:r>
                        </m:e>
                      </m:acc>
                      <m:r>
                        <a:rPr lang="zh-CN" altLang="en-US" i="0">
                          <a:latin typeface="Cambria Math" panose="02040503050406030204" pitchFamily="18" charset="0"/>
                        </a:rPr>
                        <m:t>=</m:t>
                      </m:r>
                      <m:r>
                        <m:rPr>
                          <m:sty m:val="p"/>
                        </m:rPr>
                        <a:rPr lang="zh-CN" altLang="en-US" i="0">
                          <a:latin typeface="Cambria Math" panose="02040503050406030204" pitchFamily="18" charset="0"/>
                        </a:rPr>
                        <m:t>arg</m:t>
                      </m:r>
                      <m:sSub>
                        <m:sSubPr>
                          <m:ctrlPr>
                            <a:rPr lang="zh-CN" altLang="en-US" i="1">
                              <a:solidFill>
                                <a:srgbClr val="836967"/>
                              </a:solidFill>
                              <a:latin typeface="Cambria Math" panose="02040503050406030204" pitchFamily="18" charset="0"/>
                            </a:rPr>
                          </m:ctrlPr>
                        </m:sSubPr>
                        <m:e>
                          <m:r>
                            <m:rPr>
                              <m:sty m:val="p"/>
                            </m:rPr>
                            <a:rPr lang="zh-CN" altLang="en-US" i="0">
                              <a:latin typeface="Cambria Math" panose="02040503050406030204" pitchFamily="18" charset="0"/>
                            </a:rPr>
                            <m:t>min</m:t>
                          </m:r>
                        </m:e>
                        <m:sub>
                          <m:r>
                            <a:rPr lang="zh-CN" altLang="en-US" i="1">
                              <a:latin typeface="Cambria Math" panose="02040503050406030204" pitchFamily="18" charset="0"/>
                            </a:rPr>
                            <m:t>𝛩</m:t>
                          </m:r>
                        </m:sub>
                      </m:sSub>
                      <m:nary>
                        <m:naryPr>
                          <m:chr m:val="∑"/>
                          <m:limLoc m:val="undOvr"/>
                          <m:grow m:val="on"/>
                          <m:ctrlPr>
                            <a:rPr lang="zh-CN" altLang="en-US" i="1">
                              <a:latin typeface="Cambria Math" panose="02040503050406030204" pitchFamily="18" charset="0"/>
                            </a:rPr>
                          </m:ctrlPr>
                        </m:naryPr>
                        <m:sub>
                          <m:r>
                            <a:rPr lang="zh-CN" altLang="en-US" i="1">
                              <a:latin typeface="Cambria Math" panose="02040503050406030204" pitchFamily="18" charset="0"/>
                            </a:rPr>
                            <m:t>𝑖</m:t>
                          </m:r>
                          <m:r>
                            <a:rPr lang="zh-CN" altLang="en-US" i="0">
                              <a:latin typeface="Cambria Math" panose="02040503050406030204" pitchFamily="18" charset="0"/>
                            </a:rPr>
                            <m:t>=1</m:t>
                          </m:r>
                        </m:sub>
                        <m:sup>
                          <m:r>
                            <a:rPr lang="zh-CN" altLang="en-US" i="1">
                              <a:latin typeface="Cambria Math" panose="02040503050406030204" pitchFamily="18" charset="0"/>
                            </a:rPr>
                            <m:t>𝑛</m:t>
                          </m:r>
                        </m:sup>
                        <m:e>
                          <m:sSub>
                            <m:sSubPr>
                              <m:ctrlPr>
                                <a:rPr lang="zh-CN" altLang="en-US" i="1">
                                  <a:solidFill>
                                    <a:srgbClr val="836967"/>
                                  </a:solidFill>
                                  <a:latin typeface="Cambria Math" panose="02040503050406030204" pitchFamily="18" charset="0"/>
                                </a:rPr>
                              </m:ctrlPr>
                            </m:sSubPr>
                            <m:e>
                              <m:acc>
                                <m:accPr>
                                  <m:chr m:val="̂"/>
                                  <m:ctrlPr>
                                    <a:rPr lang="zh-CN" altLang="en-US" i="1">
                                      <a:solidFill>
                                        <a:srgbClr val="836967"/>
                                      </a:solidFill>
                                      <a:latin typeface="Cambria Math" panose="02040503050406030204" pitchFamily="18" charset="0"/>
                                    </a:rPr>
                                  </m:ctrlPr>
                                </m:accPr>
                                <m:e>
                                  <m:r>
                                    <a:rPr lang="zh-CN" altLang="en-US" i="1">
                                      <a:latin typeface="Cambria Math" panose="02040503050406030204" pitchFamily="18" charset="0"/>
                                    </a:rPr>
                                    <m:t>𝛾</m:t>
                                  </m:r>
                                </m:e>
                              </m:acc>
                            </m:e>
                            <m:sub>
                              <m:r>
                                <a:rPr lang="zh-CN" altLang="en-US" i="1">
                                  <a:latin typeface="Cambria Math" panose="02040503050406030204" pitchFamily="18" charset="0"/>
                                </a:rPr>
                                <m:t>𝑖</m:t>
                              </m:r>
                            </m:sub>
                          </m:sSub>
                        </m:e>
                      </m:nary>
                      <m:r>
                        <a:rPr lang="zh-CN" altLang="en-US" i="0">
                          <a:latin typeface="Cambria Math" panose="02040503050406030204" pitchFamily="18" charset="0"/>
                        </a:rPr>
                        <m:t>⋅</m:t>
                      </m:r>
                      <m:sSup>
                        <m:sSupPr>
                          <m:ctrlPr>
                            <a:rPr lang="zh-CN" altLang="en-US" i="1">
                              <a:solidFill>
                                <a:srgbClr val="836967"/>
                              </a:solidFill>
                              <a:latin typeface="Cambria Math" panose="02040503050406030204" pitchFamily="18" charset="0"/>
                            </a:rPr>
                          </m:ctrlPr>
                        </m:sSupPr>
                        <m:e>
                          <m:d>
                            <m:dPr>
                              <m:ctrlPr>
                                <a:rPr lang="zh-CN" altLang="en-US" i="1">
                                  <a:latin typeface="Cambria Math" panose="02040503050406030204" pitchFamily="18" charset="0"/>
                                </a:rPr>
                              </m:ctrlPr>
                            </m:dPr>
                            <m:e>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𝑌</m:t>
                                  </m:r>
                                </m:e>
                                <m:sub>
                                  <m:r>
                                    <a:rPr lang="zh-CN" altLang="en-US" i="1">
                                      <a:latin typeface="Cambria Math" panose="02040503050406030204" pitchFamily="18" charset="0"/>
                                    </a:rPr>
                                    <m:t>𝑖</m:t>
                                  </m:r>
                                </m:sub>
                              </m:sSub>
                              <m:r>
                                <a:rPr lang="zh-CN" altLang="en-US" i="0">
                                  <a:latin typeface="Cambria Math" panose="02040503050406030204" pitchFamily="18" charset="0"/>
                                </a:rPr>
                                <m:t>−</m:t>
                              </m:r>
                              <m:r>
                                <a:rPr lang="zh-CN" altLang="en-US" i="1">
                                  <a:latin typeface="Cambria Math" panose="02040503050406030204" pitchFamily="18" charset="0"/>
                                </a:rPr>
                                <m:t>𝜙</m:t>
                              </m:r>
                              <m:d>
                                <m:dPr>
                                  <m:ctrlPr>
                                    <a:rPr lang="zh-CN" altLang="en-US" i="1">
                                      <a:latin typeface="Cambria Math" panose="02040503050406030204" pitchFamily="18" charset="0"/>
                                    </a:rPr>
                                  </m:ctrlPr>
                                </m:dPr>
                                <m:e>
                                  <m:sSub>
                                    <m:sSubPr>
                                      <m:ctrlPr>
                                        <a:rPr lang="zh-CN" altLang="en-US" i="1">
                                          <a:solidFill>
                                            <a:srgbClr val="836967"/>
                                          </a:solidFill>
                                          <a:latin typeface="Cambria Math" panose="02040503050406030204" pitchFamily="18" charset="0"/>
                                        </a:rPr>
                                      </m:ctrlPr>
                                    </m:sSubPr>
                                    <m:e>
                                      <m:r>
                                        <a:rPr lang="zh-CN" altLang="en-US" sz="1800" b="1" i="0">
                                          <a:latin typeface="Cambria Math" panose="02040503050406030204" pitchFamily="18" charset="0"/>
                                        </a:rPr>
                                        <m:t>𝐗</m:t>
                                      </m:r>
                                    </m:e>
                                    <m:sub>
                                      <m:r>
                                        <a:rPr lang="zh-CN" altLang="en-US" sz="1800" b="0" i="1">
                                          <a:latin typeface="Cambria Math" panose="02040503050406030204" pitchFamily="18" charset="0"/>
                                        </a:rPr>
                                        <m:t>𝑖</m:t>
                                      </m:r>
                                      <m:r>
                                        <a:rPr lang="zh-CN" altLang="en-US" sz="1800" b="0" i="0">
                                          <a:latin typeface="Cambria Math" panose="02040503050406030204" pitchFamily="18" charset="0"/>
                                        </a:rPr>
                                        <m:t>,</m:t>
                                      </m:r>
                                    </m:sub>
                                  </m:sSub>
                                  <m:r>
                                    <a:rPr lang="zh-CN" altLang="en-US" sz="1800" b="0" i="0">
                                      <a:latin typeface="Cambria Math" panose="02040503050406030204" pitchFamily="18" charset="0"/>
                                    </a:rPr>
                                    <m:t>;</m:t>
                                  </m:r>
                                  <m:r>
                                    <a:rPr lang="zh-CN" altLang="en-US" sz="1800" b="0" i="1">
                                      <a:latin typeface="Cambria Math" panose="02040503050406030204" pitchFamily="18" charset="0"/>
                                    </a:rPr>
                                    <m:t>𝛩</m:t>
                                  </m:r>
                                </m:e>
                              </m:d>
                            </m:e>
                          </m:d>
                        </m:e>
                        <m:sup>
                          <m:r>
                            <a:rPr lang="zh-CN" altLang="en-US" sz="1800" b="0" i="0">
                              <a:latin typeface="Cambria Math" panose="02040503050406030204" pitchFamily="18" charset="0"/>
                            </a:rPr>
                            <m:t>2</m:t>
                          </m:r>
                        </m:sup>
                      </m:sSup>
                    </m:oMath>
                  </m:oMathPara>
                </a14:m>
                <a:endParaRPr lang="zh-CN" altLang="en-US" dirty="0"/>
              </a:p>
            </p:txBody>
          </p:sp>
        </mc:Choice>
        <mc:Fallback xmlns="">
          <p:sp>
            <p:nvSpPr>
              <p:cNvPr id="25" name="文本框 24">
                <a:extLst>
                  <a:ext uri="{FF2B5EF4-FFF2-40B4-BE49-F238E27FC236}">
                    <a16:creationId xmlns:a16="http://schemas.microsoft.com/office/drawing/2014/main" id="{974283A8-2489-4CB4-9912-77B9367F45F3}"/>
                  </a:ext>
                </a:extLst>
              </p:cNvPr>
              <p:cNvSpPr txBox="1">
                <a:spLocks noRot="1" noChangeAspect="1" noMove="1" noResize="1" noEditPoints="1" noAdjustHandles="1" noChangeArrowheads="1" noChangeShapeType="1" noTextEdit="1"/>
              </p:cNvSpPr>
              <p:nvPr/>
            </p:nvSpPr>
            <p:spPr>
              <a:xfrm>
                <a:off x="2739486" y="5753772"/>
                <a:ext cx="6106884" cy="848566"/>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623A2FF1-96B2-4A92-BFEC-ED5EE5BDC988}"/>
                  </a:ext>
                </a:extLst>
              </p:cNvPr>
              <p:cNvSpPr txBox="1"/>
              <p:nvPr/>
            </p:nvSpPr>
            <p:spPr>
              <a:xfrm>
                <a:off x="3042557" y="2804399"/>
                <a:ext cx="6106884" cy="87985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en-US" i="1" smtClean="0">
                              <a:solidFill>
                                <a:srgbClr val="836967"/>
                              </a:solidFill>
                              <a:latin typeface="Cambria Math" panose="02040503050406030204" pitchFamily="18" charset="0"/>
                            </a:rPr>
                          </m:ctrlPr>
                        </m:sSubPr>
                        <m:e>
                          <m:r>
                            <m:rPr>
                              <m:sty m:val="p"/>
                            </m:rPr>
                            <a:rPr lang="zh-CN" altLang="en-US">
                              <a:latin typeface="Cambria Math" panose="02040503050406030204" pitchFamily="18" charset="0"/>
                            </a:rPr>
                            <m:t>min</m:t>
                          </m:r>
                        </m:e>
                        <m:sub>
                          <m:r>
                            <a:rPr lang="zh-CN" altLang="en-US" i="1">
                              <a:latin typeface="Cambria Math" panose="02040503050406030204" pitchFamily="18" charset="0"/>
                            </a:rPr>
                            <m:t>𝛾</m:t>
                          </m:r>
                        </m:sub>
                      </m:sSub>
                      <m:nary>
                        <m:naryPr>
                          <m:chr m:val="∑"/>
                          <m:limLoc m:val="undOvr"/>
                          <m:grow m:val="on"/>
                          <m:ctrlPr>
                            <a:rPr lang="zh-CN" altLang="en-US" i="1">
                              <a:latin typeface="Cambria Math" panose="02040503050406030204" pitchFamily="18" charset="0"/>
                            </a:rPr>
                          </m:ctrlPr>
                        </m:naryPr>
                        <m:sub>
                          <m:r>
                            <a:rPr lang="zh-CN" altLang="en-US" i="1">
                              <a:latin typeface="Cambria Math" panose="02040503050406030204" pitchFamily="18" charset="0"/>
                            </a:rPr>
                            <m:t>𝑗</m:t>
                          </m:r>
                          <m:r>
                            <a:rPr lang="zh-CN" altLang="en-US" i="0">
                              <a:latin typeface="Cambria Math" panose="02040503050406030204" pitchFamily="18" charset="0"/>
                            </a:rPr>
                            <m:t>=1</m:t>
                          </m:r>
                        </m:sub>
                        <m:sup>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𝑝</m:t>
                              </m:r>
                            </m:e>
                            <m:sub>
                              <m:r>
                                <a:rPr lang="zh-CN" altLang="en-US" i="0">
                                  <a:latin typeface="Cambria Math" panose="02040503050406030204" pitchFamily="18" charset="0"/>
                                </a:rPr>
                                <m:t>1</m:t>
                              </m:r>
                            </m:sub>
                          </m:sSub>
                        </m:sup>
                        <m:e>
                          <m:sSubSup>
                            <m:sSubSupPr>
                              <m:ctrlPr>
                                <a:rPr lang="zh-CN" altLang="en-US" i="1">
                                  <a:solidFill>
                                    <a:srgbClr val="836967"/>
                                  </a:solidFill>
                                  <a:latin typeface="Cambria Math" panose="02040503050406030204" pitchFamily="18" charset="0"/>
                                </a:rPr>
                              </m:ctrlPr>
                            </m:sSubSupPr>
                            <m:e>
                              <m:d>
                                <m:dPr>
                                  <m:begChr m:val="‖"/>
                                  <m:endChr m:val="‖"/>
                                  <m:ctrlPr>
                                    <a:rPr lang="zh-CN" altLang="en-US" i="1">
                                      <a:latin typeface="Cambria Math" panose="02040503050406030204" pitchFamily="18" charset="0"/>
                                    </a:rPr>
                                  </m:ctrlPr>
                                </m:dPr>
                                <m:e>
                                  <m:r>
                                    <a:rPr lang="zh-CN" altLang="en-US" i="0">
                                      <a:latin typeface="Cambria Math" panose="02040503050406030204" pitchFamily="18" charset="0"/>
                                    </a:rPr>
                                    <m:t>𝔼</m:t>
                                  </m:r>
                                  <m:d>
                                    <m:dPr>
                                      <m:begChr m:val="["/>
                                      <m:endChr m:val="]"/>
                                      <m:ctrlPr>
                                        <a:rPr lang="zh-CN" altLang="en-US" i="1">
                                          <a:latin typeface="Cambria Math" panose="02040503050406030204" pitchFamily="18" charset="0"/>
                                        </a:rPr>
                                      </m:ctrlPr>
                                    </m:dPr>
                                    <m:e>
                                      <m:sSubSup>
                                        <m:sSubSupPr>
                                          <m:ctrlPr>
                                            <a:rPr lang="zh-CN" altLang="en-US" i="1">
                                              <a:solidFill>
                                                <a:srgbClr val="836967"/>
                                              </a:solidFill>
                                              <a:latin typeface="Cambria Math" panose="02040503050406030204" pitchFamily="18" charset="0"/>
                                            </a:rPr>
                                          </m:ctrlPr>
                                        </m:sSubSupPr>
                                        <m:e>
                                          <m:r>
                                            <a:rPr lang="zh-CN" altLang="en-US" sz="1800" b="1" i="0">
                                              <a:latin typeface="Cambria Math" panose="02040503050406030204" pitchFamily="18" charset="0"/>
                                            </a:rPr>
                                            <m:t>𝐀</m:t>
                                          </m:r>
                                        </m:e>
                                        <m:sub>
                                          <m:r>
                                            <a:rPr lang="zh-CN" altLang="en-US" sz="1800" b="0" i="0">
                                              <a:latin typeface="Cambria Math" panose="02040503050406030204" pitchFamily="18" charset="0"/>
                                            </a:rPr>
                                            <m:t>,</m:t>
                                          </m:r>
                                          <m:r>
                                            <a:rPr lang="zh-CN" altLang="en-US" sz="1800" b="0" i="1">
                                              <a:latin typeface="Cambria Math" panose="02040503050406030204" pitchFamily="18" charset="0"/>
                                            </a:rPr>
                                            <m:t>𝑗</m:t>
                                          </m:r>
                                        </m:sub>
                                        <m:sup>
                                          <m:r>
                                            <a:rPr lang="zh-CN" altLang="en-US" sz="1800" b="0" i="1">
                                              <a:latin typeface="Cambria Math" panose="02040503050406030204" pitchFamily="18" charset="0"/>
                                            </a:rPr>
                                            <m:t>𝑇</m:t>
                                          </m:r>
                                        </m:sup>
                                      </m:sSubSup>
                                      <m:sSub>
                                        <m:sSubPr>
                                          <m:ctrlPr>
                                            <a:rPr lang="zh-CN" altLang="en-US" sz="1800" b="0" i="1">
                                              <a:solidFill>
                                                <a:srgbClr val="836967"/>
                                              </a:solidFill>
                                              <a:latin typeface="Cambria Math" panose="02040503050406030204" pitchFamily="18" charset="0"/>
                                            </a:rPr>
                                          </m:ctrlPr>
                                        </m:sSubPr>
                                        <m:e>
                                          <m:r>
                                            <a:rPr lang="zh-CN" altLang="en-US" sz="1800" b="1" i="0">
                                              <a:latin typeface="Cambria Math" panose="02040503050406030204" pitchFamily="18" charset="0"/>
                                            </a:rPr>
                                            <m:t>𝚺</m:t>
                                          </m:r>
                                        </m:e>
                                        <m:sub>
                                          <m:r>
                                            <a:rPr lang="zh-CN" altLang="en-US" sz="1800" b="0" i="1">
                                              <a:latin typeface="Cambria Math" panose="02040503050406030204" pitchFamily="18" charset="0"/>
                                            </a:rPr>
                                            <m:t>𝛾</m:t>
                                          </m:r>
                                        </m:sub>
                                      </m:sSub>
                                      <m:r>
                                        <a:rPr lang="zh-CN" altLang="en-US" sz="1800" b="1" i="0">
                                          <a:latin typeface="Cambria Math" panose="02040503050406030204" pitchFamily="18" charset="0"/>
                                        </a:rPr>
                                        <m:t>𝐗</m:t>
                                      </m:r>
                                      <m:r>
                                        <a:rPr lang="zh-CN" altLang="en-US" sz="1800" b="0" i="0">
                                          <a:latin typeface="Cambria Math" panose="02040503050406030204" pitchFamily="18" charset="0"/>
                                        </a:rPr>
                                        <m:t>,−</m:t>
                                      </m:r>
                                      <m:r>
                                        <a:rPr lang="zh-CN" altLang="en-US" sz="1800" b="0" i="1">
                                          <a:latin typeface="Cambria Math" panose="02040503050406030204" pitchFamily="18" charset="0"/>
                                        </a:rPr>
                                        <m:t>𝑗</m:t>
                                      </m:r>
                                    </m:e>
                                  </m:d>
                                  <m:r>
                                    <a:rPr lang="zh-CN" altLang="en-US" sz="1800" b="0" i="0">
                                      <a:latin typeface="Cambria Math" panose="02040503050406030204" pitchFamily="18" charset="0"/>
                                    </a:rPr>
                                    <m:t>−</m:t>
                                  </m:r>
                                  <m:r>
                                    <a:rPr lang="zh-CN" altLang="en-US" sz="1800" b="0" i="0">
                                      <a:latin typeface="Cambria Math" panose="02040503050406030204" pitchFamily="18" charset="0"/>
                                    </a:rPr>
                                    <m:t>𝔼</m:t>
                                  </m:r>
                                  <m:d>
                                    <m:dPr>
                                      <m:begChr m:val="["/>
                                      <m:endChr m:val="]"/>
                                      <m:ctrlPr>
                                        <a:rPr lang="zh-CN" altLang="en-US" sz="1800" b="0" i="1">
                                          <a:latin typeface="Cambria Math" panose="02040503050406030204" pitchFamily="18" charset="0"/>
                                        </a:rPr>
                                      </m:ctrlPr>
                                    </m:dPr>
                                    <m:e>
                                      <m:sSubSup>
                                        <m:sSubSupPr>
                                          <m:ctrlPr>
                                            <a:rPr lang="zh-CN" altLang="en-US" sz="1800" b="0" i="1">
                                              <a:solidFill>
                                                <a:srgbClr val="836967"/>
                                              </a:solidFill>
                                              <a:latin typeface="Cambria Math" panose="02040503050406030204" pitchFamily="18" charset="0"/>
                                            </a:rPr>
                                          </m:ctrlPr>
                                        </m:sSubSupPr>
                                        <m:e>
                                          <m:r>
                                            <a:rPr lang="zh-CN" altLang="en-US" sz="1800" b="1" i="0">
                                              <a:latin typeface="Cambria Math" panose="02040503050406030204" pitchFamily="18" charset="0"/>
                                            </a:rPr>
                                            <m:t>𝐀</m:t>
                                          </m:r>
                                        </m:e>
                                        <m:sub>
                                          <m:r>
                                            <a:rPr lang="zh-CN" altLang="en-US" sz="1800" b="0" i="0">
                                              <a:latin typeface="Cambria Math" panose="02040503050406030204" pitchFamily="18" charset="0"/>
                                            </a:rPr>
                                            <m:t>,</m:t>
                                          </m:r>
                                          <m:r>
                                            <a:rPr lang="zh-CN" altLang="en-US" sz="1800" b="0" i="1">
                                              <a:latin typeface="Cambria Math" panose="02040503050406030204" pitchFamily="18" charset="0"/>
                                            </a:rPr>
                                            <m:t>𝑗</m:t>
                                          </m:r>
                                        </m:sub>
                                        <m:sup>
                                          <m:r>
                                            <a:rPr lang="zh-CN" altLang="en-US" sz="1800" b="0" i="1">
                                              <a:latin typeface="Cambria Math" panose="02040503050406030204" pitchFamily="18" charset="0"/>
                                            </a:rPr>
                                            <m:t>𝑇</m:t>
                                          </m:r>
                                        </m:sup>
                                      </m:sSubSup>
                                      <m:r>
                                        <a:rPr lang="zh-CN" altLang="en-US" sz="1800" b="0" i="1">
                                          <a:latin typeface="Cambria Math" panose="02040503050406030204" pitchFamily="18" charset="0"/>
                                        </a:rPr>
                                        <m:t>𝛾</m:t>
                                      </m:r>
                                    </m:e>
                                  </m:d>
                                  <m:r>
                                    <a:rPr lang="zh-CN" altLang="en-US" sz="1800" b="0" i="0">
                                      <a:latin typeface="Cambria Math" panose="02040503050406030204" pitchFamily="18" charset="0"/>
                                    </a:rPr>
                                    <m:t>𝔼</m:t>
                                  </m:r>
                                  <m:d>
                                    <m:dPr>
                                      <m:begChr m:val="["/>
                                      <m:endChr m:val="]"/>
                                      <m:ctrlPr>
                                        <a:rPr lang="zh-CN" altLang="en-US" sz="1800" b="0" i="1">
                                          <a:latin typeface="Cambria Math" panose="02040503050406030204" pitchFamily="18" charset="0"/>
                                        </a:rPr>
                                      </m:ctrlPr>
                                    </m:dPr>
                                    <m:e>
                                      <m:sSubSup>
                                        <m:sSubSupPr>
                                          <m:ctrlPr>
                                            <a:rPr lang="zh-CN" altLang="en-US" sz="1800" b="0" i="1">
                                              <a:solidFill>
                                                <a:srgbClr val="836967"/>
                                              </a:solidFill>
                                              <a:latin typeface="Cambria Math" panose="02040503050406030204" pitchFamily="18" charset="0"/>
                                            </a:rPr>
                                          </m:ctrlPr>
                                        </m:sSubSupPr>
                                        <m:e>
                                          <m:r>
                                            <a:rPr lang="zh-CN" altLang="en-US" sz="1800" b="1" i="0">
                                              <a:latin typeface="Cambria Math" panose="02040503050406030204" pitchFamily="18" charset="0"/>
                                            </a:rPr>
                                            <m:t>𝐗</m:t>
                                          </m:r>
                                        </m:e>
                                        <m:sub>
                                          <m:r>
                                            <a:rPr lang="zh-CN" altLang="en-US" sz="1800" b="0" i="0">
                                              <a:latin typeface="Cambria Math" panose="02040503050406030204" pitchFamily="18" charset="0"/>
                                            </a:rPr>
                                            <m:t>,−</m:t>
                                          </m:r>
                                          <m:r>
                                            <a:rPr lang="zh-CN" altLang="en-US" sz="1800" b="0" i="1">
                                              <a:latin typeface="Cambria Math" panose="02040503050406030204" pitchFamily="18" charset="0"/>
                                            </a:rPr>
                                            <m:t>𝑗</m:t>
                                          </m:r>
                                        </m:sub>
                                        <m:sup>
                                          <m:r>
                                            <a:rPr lang="zh-CN" altLang="en-US" sz="1800" b="0" i="1">
                                              <a:latin typeface="Cambria Math" panose="02040503050406030204" pitchFamily="18" charset="0"/>
                                            </a:rPr>
                                            <m:t>𝑇</m:t>
                                          </m:r>
                                        </m:sup>
                                      </m:sSubSup>
                                      <m:r>
                                        <a:rPr lang="zh-CN" altLang="en-US" sz="1800" b="0" i="1">
                                          <a:latin typeface="Cambria Math" panose="02040503050406030204" pitchFamily="18" charset="0"/>
                                        </a:rPr>
                                        <m:t>𝛾</m:t>
                                      </m:r>
                                    </m:e>
                                  </m:d>
                                </m:e>
                              </m:d>
                            </m:e>
                            <m:sub>
                              <m:r>
                                <a:rPr lang="zh-CN" altLang="en-US" sz="1800" b="0" i="0">
                                  <a:latin typeface="Cambria Math" panose="02040503050406030204" pitchFamily="18" charset="0"/>
                                </a:rPr>
                                <m:t>2</m:t>
                              </m:r>
                            </m:sub>
                            <m:sup>
                              <m:r>
                                <a:rPr lang="zh-CN" altLang="en-US" sz="1800" b="0" i="0">
                                  <a:latin typeface="Cambria Math" panose="02040503050406030204" pitchFamily="18" charset="0"/>
                                </a:rPr>
                                <m:t>2</m:t>
                              </m:r>
                            </m:sup>
                          </m:sSubSup>
                        </m:e>
                      </m:nary>
                    </m:oMath>
                  </m:oMathPara>
                </a14:m>
                <a:endParaRPr lang="zh-CN" altLang="en-US" dirty="0"/>
              </a:p>
            </p:txBody>
          </p:sp>
        </mc:Choice>
        <mc:Fallback xmlns="">
          <p:sp>
            <p:nvSpPr>
              <p:cNvPr id="15" name="文本框 14">
                <a:extLst>
                  <a:ext uri="{FF2B5EF4-FFF2-40B4-BE49-F238E27FC236}">
                    <a16:creationId xmlns:a16="http://schemas.microsoft.com/office/drawing/2014/main" id="{623A2FF1-96B2-4A92-BFEC-ED5EE5BDC988}"/>
                  </a:ext>
                </a:extLst>
              </p:cNvPr>
              <p:cNvSpPr txBox="1">
                <a:spLocks noRot="1" noChangeAspect="1" noMove="1" noResize="1" noEditPoints="1" noAdjustHandles="1" noChangeArrowheads="1" noChangeShapeType="1" noTextEdit="1"/>
              </p:cNvSpPr>
              <p:nvPr/>
            </p:nvSpPr>
            <p:spPr>
              <a:xfrm>
                <a:off x="3042557" y="2804399"/>
                <a:ext cx="6106884" cy="879856"/>
              </a:xfrm>
              <a:prstGeom prst="rect">
                <a:avLst/>
              </a:prstGeom>
              <a:blipFill>
                <a:blip r:embed="rId8"/>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9991204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14514" y="255662"/>
            <a:ext cx="5508000" cy="72000"/>
            <a:chOff x="4717143" y="1103086"/>
            <a:chExt cx="3483428" cy="108000"/>
          </a:xfrm>
        </p:grpSpPr>
        <p:sp>
          <p:nvSpPr>
            <p:cNvPr id="6" name="矩形 5"/>
            <p:cNvSpPr/>
            <p:nvPr/>
          </p:nvSpPr>
          <p:spPr>
            <a:xfrm>
              <a:off x="4717143" y="1103086"/>
              <a:ext cx="1741714" cy="108000"/>
            </a:xfrm>
            <a:prstGeom prst="rect">
              <a:avLst/>
            </a:prstGeom>
            <a:solidFill>
              <a:srgbClr val="D7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7" name="矩形 6"/>
            <p:cNvSpPr/>
            <p:nvPr/>
          </p:nvSpPr>
          <p:spPr>
            <a:xfrm>
              <a:off x="6458857" y="1103086"/>
              <a:ext cx="1741714" cy="10800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sp>
        <p:nvSpPr>
          <p:cNvPr id="16" name="文本框 15">
            <a:extLst>
              <a:ext uri="{FF2B5EF4-FFF2-40B4-BE49-F238E27FC236}">
                <a16:creationId xmlns:a16="http://schemas.microsoft.com/office/drawing/2014/main" id="{1FB24B54-FE3C-483E-89D1-21521826CBA4}"/>
              </a:ext>
            </a:extLst>
          </p:cNvPr>
          <p:cNvSpPr txBox="1"/>
          <p:nvPr/>
        </p:nvSpPr>
        <p:spPr>
          <a:xfrm>
            <a:off x="424218" y="327662"/>
            <a:ext cx="3309582" cy="769441"/>
          </a:xfrm>
          <a:prstGeom prst="rect">
            <a:avLst/>
          </a:prstGeom>
          <a:noFill/>
        </p:spPr>
        <p:txBody>
          <a:bodyPr wrap="square" rtlCol="0">
            <a:spAutoFit/>
          </a:bodyPr>
          <a:lstStyle/>
          <a:p>
            <a:r>
              <a:rPr lang="zh-CN" altLang="en-US" sz="4400" b="1" dirty="0">
                <a:latin typeface="Agency FB" panose="020B0503020202020204" pitchFamily="34" charset="0"/>
              </a:rPr>
              <a:t>模型方法</a:t>
            </a:r>
            <a:endParaRPr lang="en-US" altLang="zh-CN" sz="4400" b="1" dirty="0">
              <a:latin typeface="Agency FB" panose="020B0503020202020204" pitchFamily="34" charset="0"/>
            </a:endParaRPr>
          </a:p>
        </p:txBody>
      </p:sp>
      <p:sp>
        <p:nvSpPr>
          <p:cNvPr id="4" name="文本框 3">
            <a:extLst>
              <a:ext uri="{FF2B5EF4-FFF2-40B4-BE49-F238E27FC236}">
                <a16:creationId xmlns:a16="http://schemas.microsoft.com/office/drawing/2014/main" id="{742C771D-D826-42A1-AE60-942C5C6AC7BE}"/>
              </a:ext>
            </a:extLst>
          </p:cNvPr>
          <p:cNvSpPr txBox="1"/>
          <p:nvPr/>
        </p:nvSpPr>
        <p:spPr>
          <a:xfrm>
            <a:off x="424217" y="1073618"/>
            <a:ext cx="10564624" cy="460382"/>
          </a:xfrm>
          <a:prstGeom prst="rect">
            <a:avLst/>
          </a:prstGeom>
          <a:noFill/>
        </p:spPr>
        <p:txBody>
          <a:bodyPr wrap="square" rtlCol="0">
            <a:spAutoFit/>
          </a:bodyPr>
          <a:lstStyle/>
          <a:p>
            <a:pPr>
              <a:lnSpc>
                <a:spcPct val="150000"/>
              </a:lnSpc>
            </a:pPr>
            <a:r>
              <a:rPr lang="en-US" altLang="zh-CN" b="1" dirty="0"/>
              <a:t>    </a:t>
            </a:r>
            <a:r>
              <a:rPr lang="en-US" altLang="zh-CN" b="1" dirty="0" err="1"/>
              <a:t>HyperDeco</a:t>
            </a:r>
            <a:r>
              <a:rPr lang="zh-CN" altLang="en-US" b="1" dirty="0"/>
              <a:t>算法流程框架：</a:t>
            </a:r>
            <a:endParaRPr lang="en-US" altLang="zh-CN" b="1" dirty="0"/>
          </a:p>
        </p:txBody>
      </p:sp>
      <p:pic>
        <p:nvPicPr>
          <p:cNvPr id="8" name="图片 7">
            <a:extLst>
              <a:ext uri="{FF2B5EF4-FFF2-40B4-BE49-F238E27FC236}">
                <a16:creationId xmlns:a16="http://schemas.microsoft.com/office/drawing/2014/main" id="{B1B00693-3A4F-4DF1-9A37-92C9F43724B0}"/>
              </a:ext>
            </a:extLst>
          </p:cNvPr>
          <p:cNvPicPr>
            <a:picLocks noChangeAspect="1"/>
          </p:cNvPicPr>
          <p:nvPr/>
        </p:nvPicPr>
        <p:blipFill>
          <a:blip r:embed="rId3"/>
          <a:stretch>
            <a:fillRect/>
          </a:stretch>
        </p:blipFill>
        <p:spPr>
          <a:xfrm>
            <a:off x="2968934" y="1510874"/>
            <a:ext cx="6254131" cy="5091464"/>
          </a:xfrm>
          <a:prstGeom prst="rect">
            <a:avLst/>
          </a:prstGeom>
        </p:spPr>
      </p:pic>
    </p:spTree>
    <p:extLst>
      <p:ext uri="{BB962C8B-B14F-4D97-AF65-F5344CB8AC3E}">
        <p14:creationId xmlns:p14="http://schemas.microsoft.com/office/powerpoint/2010/main" val="184716352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简洁欧美"/>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6773</TotalTime>
  <Words>1693</Words>
  <Application>Microsoft Office PowerPoint</Application>
  <PresentationFormat>宽屏</PresentationFormat>
  <Paragraphs>119</Paragraphs>
  <Slides>15</Slides>
  <Notes>15</Notes>
  <HiddenSlides>0</HiddenSlides>
  <MMClips>1</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15</vt:i4>
      </vt:variant>
    </vt:vector>
  </HeadingPairs>
  <TitlesOfParts>
    <vt:vector size="27" baseType="lpstr">
      <vt:lpstr>-apple-system</vt:lpstr>
      <vt:lpstr>等线</vt:lpstr>
      <vt:lpstr>黑体</vt:lpstr>
      <vt:lpstr>宋体</vt:lpstr>
      <vt:lpstr>微软雅黑</vt:lpstr>
      <vt:lpstr>Agency FB</vt:lpstr>
      <vt:lpstr>Arial</vt:lpstr>
      <vt:lpstr>Calibri</vt:lpstr>
      <vt:lpstr>Calibri Light</vt:lpstr>
      <vt:lpstr>Cambria Math</vt:lpstr>
      <vt:lpstr>Impact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LRQ</dc:creator>
  <cp:lastModifiedBy>_ Richika</cp:lastModifiedBy>
  <cp:revision>85</cp:revision>
  <dcterms:created xsi:type="dcterms:W3CDTF">2014-08-25T05:00:34Z</dcterms:created>
  <dcterms:modified xsi:type="dcterms:W3CDTF">2021-12-31T08:44:53Z</dcterms:modified>
</cp:coreProperties>
</file>